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65" r:id="rId2"/>
    <p:sldId id="288" r:id="rId3"/>
    <p:sldId id="368" r:id="rId4"/>
    <p:sldId id="413" r:id="rId5"/>
    <p:sldId id="432" r:id="rId6"/>
    <p:sldId id="414" r:id="rId7"/>
    <p:sldId id="419" r:id="rId8"/>
    <p:sldId id="292" r:id="rId9"/>
  </p:sldIdLst>
  <p:sldSz cx="18288000" cy="10287000"/>
  <p:notesSz cx="6735763" cy="98663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FFB8B6E-DDD3-4412-B092-A9C663165FDD}">
          <p14:sldIdLst>
            <p14:sldId id="265"/>
            <p14:sldId id="288"/>
            <p14:sldId id="368"/>
            <p14:sldId id="413"/>
            <p14:sldId id="432"/>
            <p14:sldId id="414"/>
            <p14:sldId id="419"/>
            <p14:sldId id="292"/>
          </p14:sldIdLst>
        </p14:section>
        <p14:section name="Oddíl bez názvu" id="{BF2EABA4-9464-4F40-BB2A-94DA5A65C9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81874" autoAdjust="0"/>
  </p:normalViewPr>
  <p:slideViewPr>
    <p:cSldViewPr showGuides="1">
      <p:cViewPr varScale="1">
        <p:scale>
          <a:sx n="88" d="100"/>
          <a:sy n="88" d="100"/>
        </p:scale>
        <p:origin x="516" y="8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TROJSKÉ KONĚ V ČESKÝCH NEMOCNICÍCH</a:t>
            </a:r>
          </a:p>
          <a:p>
            <a:r>
              <a:rPr lang="cs-CZ" dirty="0"/>
              <a:t>DAR – NEDAR</a:t>
            </a:r>
          </a:p>
          <a:p>
            <a:r>
              <a:rPr lang="cs-CZ" dirty="0" err="1"/>
              <a:t>Cpv</a:t>
            </a:r>
            <a:r>
              <a:rPr lang="cs-CZ" dirty="0"/>
              <a:t> </a:t>
            </a:r>
            <a:r>
              <a:rPr lang="cs-CZ" dirty="0" err="1"/>
              <a:t>kody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Cizí zdroj financování </a:t>
            </a:r>
          </a:p>
          <a:p>
            <a:r>
              <a:rPr lang="cs-CZ" dirty="0"/>
              <a:t>DAR, KTERÝ se tváří užitečně, ale PŮSOBÍ POTÍŽE A ZLO</a:t>
            </a:r>
          </a:p>
          <a:p>
            <a:r>
              <a:rPr lang="cs-CZ" dirty="0"/>
              <a:t>ŘEKOVÉ – DANAOVÉ OBLÉHALI TROJU</a:t>
            </a:r>
            <a:endParaRPr lang="cs-CZ" sz="12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Červeně je to, co platíte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Pumpy – propojení SPCS NÁVODEM K POUŽITÍM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Zákon č. 375/2022 Sb.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Zákon o zdravotnických prostředcích a diagnostických zdravotnických prostředcích in vitro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/>
              <a:t>Medicinální plyny + láhve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6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Životní cyklus veřejné zakázky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8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Transparentnost, rovné zacházení, přiměřenost a zákaz diskriminace</a:t>
            </a:r>
            <a:endParaRPr lang="en-US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7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2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35807" y="6149329"/>
            <a:ext cx="81925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HYBRIDNÍ </a:t>
            </a:r>
            <a:r>
              <a:rPr lang="cs-CZ" sz="8000" dirty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ZAKÁZKY</a:t>
            </a:r>
            <a:endParaRPr lang="en-US" sz="80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7680821"/>
            <a:ext cx="417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Ing. Kateřina Ondráčková, MHA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29610" y="2355451"/>
            <a:ext cx="4947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Oč se jedná?</a:t>
            </a:r>
            <a:endParaRPr lang="en-US" sz="7200" dirty="0">
              <a:solidFill>
                <a:schemeClr val="accent1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9610" y="7836927"/>
            <a:ext cx="685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pc="200" dirty="0">
                <a:latin typeface="+mj-lt"/>
                <a:ea typeface="Roboto Condensed" panose="02000000000000000000" pitchFamily="2" charset="0"/>
              </a:rPr>
              <a:t>DODÁVKY STEJNÉHO DRUHU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smyslu §19 odst.1 ZZ</a:t>
            </a:r>
            <a:endParaRPr lang="en-US" sz="2400" spc="200" dirty="0"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48805" y="3731547"/>
            <a:ext cx="8557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+mj-lt"/>
                <a:ea typeface="Roboto Condensed Light" panose="02000000000000000000" pitchFamily="2" charset="0"/>
              </a:rPr>
              <a:t>VZ, které slučují nákup </a:t>
            </a:r>
          </a:p>
          <a:p>
            <a:r>
              <a:rPr lang="cs-CZ" sz="7200" dirty="0">
                <a:latin typeface="+mj-lt"/>
                <a:ea typeface="Roboto Condensed Light" panose="02000000000000000000" pitchFamily="2" charset="0"/>
              </a:rPr>
              <a:t>několika druhů zboží -</a:t>
            </a:r>
          </a:p>
          <a:p>
            <a:r>
              <a:rPr lang="cs-CZ" sz="7200" u="sng" dirty="0">
                <a:latin typeface="+mj-lt"/>
                <a:ea typeface="Roboto Condensed Light" panose="02000000000000000000" pitchFamily="2" charset="0"/>
              </a:rPr>
              <a:t>UZAVŘENÝ SYSTÉM</a:t>
            </a:r>
          </a:p>
          <a:p>
            <a:r>
              <a:rPr lang="cs-CZ" sz="7200" dirty="0">
                <a:latin typeface="+mj-lt"/>
                <a:ea typeface="Roboto Condensed Light" panose="02000000000000000000" pitchFamily="2" charset="0"/>
              </a:rPr>
              <a:t> </a:t>
            </a:r>
            <a:endParaRPr lang="en-US" sz="7200" dirty="0">
              <a:latin typeface="+mj-lt"/>
              <a:ea typeface="Roboto Condensed Light" panose="02000000000000000000" pitchFamily="2" charset="0"/>
            </a:endParaRPr>
          </a:p>
        </p:txBody>
      </p:sp>
      <p:grpSp>
        <p:nvGrpSpPr>
          <p:cNvPr id="6" name="Group 161">
            <a:extLst>
              <a:ext uri="{FF2B5EF4-FFF2-40B4-BE49-F238E27FC236}">
                <a16:creationId xmlns:a16="http://schemas.microsoft.com/office/drawing/2014/main" id="{63B1B6C7-E90D-4AA6-9443-101E5EE331BE}"/>
              </a:ext>
            </a:extLst>
          </p:cNvPr>
          <p:cNvGrpSpPr/>
          <p:nvPr/>
        </p:nvGrpSpPr>
        <p:grpSpPr>
          <a:xfrm>
            <a:off x="1554563" y="2308891"/>
            <a:ext cx="5577779" cy="5760658"/>
            <a:chOff x="10058390" y="2242833"/>
            <a:chExt cx="6717006" cy="7223699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E786D534-0157-4138-8141-3D6F43C685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47560" y="2974345"/>
              <a:ext cx="5852160" cy="585216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17">
              <a:extLst>
                <a:ext uri="{FF2B5EF4-FFF2-40B4-BE49-F238E27FC236}">
                  <a16:creationId xmlns:a16="http://schemas.microsoft.com/office/drawing/2014/main" id="{321842D0-EBE4-4180-9F6A-9C8239E2518B}"/>
                </a:ext>
              </a:extLst>
            </p:cNvPr>
            <p:cNvGrpSpPr/>
            <p:nvPr/>
          </p:nvGrpSpPr>
          <p:grpSpPr>
            <a:xfrm>
              <a:off x="12650680" y="7820612"/>
              <a:ext cx="1645920" cy="1645920"/>
              <a:chOff x="12650680" y="7820612"/>
              <a:chExt cx="1645920" cy="1645920"/>
            </a:xfrm>
          </p:grpSpPr>
          <p:sp>
            <p:nvSpPr>
              <p:cNvPr id="45" name="Oval 92">
                <a:extLst>
                  <a:ext uri="{FF2B5EF4-FFF2-40B4-BE49-F238E27FC236}">
                    <a16:creationId xmlns:a16="http://schemas.microsoft.com/office/drawing/2014/main" id="{57A77544-0970-453B-997F-8BD99C12B9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50680" y="7820612"/>
                <a:ext cx="1645920" cy="16459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46" name="Group 145">
                <a:extLst>
                  <a:ext uri="{FF2B5EF4-FFF2-40B4-BE49-F238E27FC236}">
                    <a16:creationId xmlns:a16="http://schemas.microsoft.com/office/drawing/2014/main" id="{DEBAE184-059A-439D-853D-BE75B498C65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075877" y="8252426"/>
                <a:ext cx="851537" cy="822960"/>
                <a:chOff x="8048625" y="3005138"/>
                <a:chExt cx="473076" cy="457200"/>
              </a:xfrm>
              <a:solidFill>
                <a:schemeClr val="bg1"/>
              </a:solidFill>
            </p:grpSpPr>
            <p:sp>
              <p:nvSpPr>
                <p:cNvPr id="47" name="Freeform 81">
                  <a:extLst>
                    <a:ext uri="{FF2B5EF4-FFF2-40B4-BE49-F238E27FC236}">
                      <a16:creationId xmlns:a16="http://schemas.microsoft.com/office/drawing/2014/main" id="{E38759C5-99EC-4562-BDB8-D30390D0ED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48638" y="3338513"/>
                  <a:ext cx="373063" cy="123825"/>
                </a:xfrm>
                <a:custGeom>
                  <a:avLst/>
                  <a:gdLst/>
                  <a:ahLst/>
                  <a:cxnLst>
                    <a:cxn ang="0">
                      <a:pos x="128" y="2"/>
                    </a:cxn>
                    <a:cxn ang="0">
                      <a:pos x="65" y="24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16"/>
                    </a:cxn>
                    <a:cxn ang="0">
                      <a:pos x="65" y="43"/>
                    </a:cxn>
                    <a:cxn ang="0">
                      <a:pos x="129" y="16"/>
                    </a:cxn>
                    <a:cxn ang="0">
                      <a:pos x="129" y="2"/>
                    </a:cxn>
                    <a:cxn ang="0">
                      <a:pos x="128" y="2"/>
                    </a:cxn>
                    <a:cxn ang="0">
                      <a:pos x="128" y="2"/>
                    </a:cxn>
                    <a:cxn ang="0">
                      <a:pos x="128" y="2"/>
                    </a:cxn>
                  </a:cxnLst>
                  <a:rect l="0" t="0" r="r" b="b"/>
                  <a:pathLst>
                    <a:path w="129" h="43">
                      <a:moveTo>
                        <a:pt x="128" y="2"/>
                      </a:moveTo>
                      <a:cubicBezTo>
                        <a:pt x="124" y="15"/>
                        <a:pt x="96" y="24"/>
                        <a:pt x="65" y="24"/>
                      </a:cubicBezTo>
                      <a:cubicBezTo>
                        <a:pt x="34" y="24"/>
                        <a:pt x="6" y="15"/>
                        <a:pt x="1" y="2"/>
                      </a:cubicBezTo>
                      <a:cubicBezTo>
                        <a:pt x="0" y="0"/>
                        <a:pt x="0" y="0"/>
                        <a:pt x="0" y="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31"/>
                        <a:pt x="31" y="43"/>
                        <a:pt x="65" y="43"/>
                      </a:cubicBezTo>
                      <a:cubicBezTo>
                        <a:pt x="99" y="43"/>
                        <a:pt x="129" y="31"/>
                        <a:pt x="129" y="16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0"/>
                        <a:pt x="129" y="0"/>
                        <a:pt x="128" y="2"/>
                      </a:cubicBezTo>
                      <a:close/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48" name="Freeform 82">
                  <a:extLst>
                    <a:ext uri="{FF2B5EF4-FFF2-40B4-BE49-F238E27FC236}">
                      <a16:creationId xmlns:a16="http://schemas.microsoft.com/office/drawing/2014/main" id="{AC6ECC22-A47E-40CE-B24A-A775572052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29600" y="3268663"/>
                  <a:ext cx="290513" cy="127000"/>
                </a:xfrm>
                <a:custGeom>
                  <a:avLst/>
                  <a:gdLst/>
                  <a:ahLst/>
                  <a:cxnLst>
                    <a:cxn ang="0">
                      <a:pos x="2" y="40"/>
                    </a:cxn>
                    <a:cxn ang="0">
                      <a:pos x="37" y="44"/>
                    </a:cxn>
                    <a:cxn ang="0">
                      <a:pos x="100" y="18"/>
                    </a:cxn>
                    <a:cxn ang="0">
                      <a:pos x="86" y="1"/>
                    </a:cxn>
                    <a:cxn ang="0">
                      <a:pos x="79" y="1"/>
                    </a:cxn>
                    <a:cxn ang="0">
                      <a:pos x="2" y="37"/>
                    </a:cxn>
                    <a:cxn ang="0">
                      <a:pos x="2" y="40"/>
                    </a:cxn>
                    <a:cxn ang="0">
                      <a:pos x="2" y="40"/>
                    </a:cxn>
                    <a:cxn ang="0">
                      <a:pos x="2" y="40"/>
                    </a:cxn>
                  </a:cxnLst>
                  <a:rect l="0" t="0" r="r" b="b"/>
                  <a:pathLst>
                    <a:path w="100" h="44">
                      <a:moveTo>
                        <a:pt x="2" y="40"/>
                      </a:moveTo>
                      <a:cubicBezTo>
                        <a:pt x="12" y="43"/>
                        <a:pt x="24" y="44"/>
                        <a:pt x="37" y="44"/>
                      </a:cubicBezTo>
                      <a:cubicBezTo>
                        <a:pt x="72" y="44"/>
                        <a:pt x="100" y="32"/>
                        <a:pt x="100" y="18"/>
                      </a:cubicBezTo>
                      <a:cubicBezTo>
                        <a:pt x="100" y="11"/>
                        <a:pt x="95" y="6"/>
                        <a:pt x="86" y="1"/>
                      </a:cubicBezTo>
                      <a:cubicBezTo>
                        <a:pt x="84" y="0"/>
                        <a:pt x="81" y="0"/>
                        <a:pt x="79" y="1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0" y="38"/>
                        <a:pt x="0" y="39"/>
                        <a:pt x="2" y="40"/>
                      </a:cubicBezTo>
                      <a:close/>
                      <a:moveTo>
                        <a:pt x="2" y="40"/>
                      </a:moveTo>
                      <a:cubicBezTo>
                        <a:pt x="2" y="40"/>
                        <a:pt x="2" y="40"/>
                        <a:pt x="2" y="4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49" name="Freeform 83">
                  <a:extLst>
                    <a:ext uri="{FF2B5EF4-FFF2-40B4-BE49-F238E27FC236}">
                      <a16:creationId xmlns:a16="http://schemas.microsoft.com/office/drawing/2014/main" id="{1306E66F-4499-47C3-8142-05E07713A4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51813" y="3241675"/>
                  <a:ext cx="284163" cy="125413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2" y="42"/>
                    </a:cxn>
                    <a:cxn ang="0">
                      <a:pos x="19" y="42"/>
                    </a:cxn>
                    <a:cxn ang="0">
                      <a:pos x="96" y="7"/>
                    </a:cxn>
                    <a:cxn ang="0">
                      <a:pos x="96" y="4"/>
                    </a:cxn>
                    <a:cxn ang="0">
                      <a:pos x="64" y="0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98" h="43">
                      <a:moveTo>
                        <a:pt x="0" y="27"/>
                      </a:moveTo>
                      <a:cubicBezTo>
                        <a:pt x="0" y="32"/>
                        <a:pt x="5" y="38"/>
                        <a:pt x="12" y="42"/>
                      </a:cubicBezTo>
                      <a:cubicBezTo>
                        <a:pt x="14" y="43"/>
                        <a:pt x="17" y="43"/>
                        <a:pt x="19" y="42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6"/>
                        <a:pt x="98" y="4"/>
                        <a:pt x="96" y="4"/>
                      </a:cubicBezTo>
                      <a:cubicBezTo>
                        <a:pt x="86" y="2"/>
                        <a:pt x="75" y="0"/>
                        <a:pt x="64" y="0"/>
                      </a:cubicBezTo>
                      <a:cubicBezTo>
                        <a:pt x="29" y="0"/>
                        <a:pt x="0" y="12"/>
                        <a:pt x="0" y="27"/>
                      </a:cubicBezTo>
                      <a:close/>
                      <a:moveTo>
                        <a:pt x="0" y="27"/>
                      </a:moveTo>
                      <a:cubicBezTo>
                        <a:pt x="0" y="27"/>
                        <a:pt x="0" y="27"/>
                        <a:pt x="0" y="2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50" name="Freeform 84">
                  <a:extLst>
                    <a:ext uri="{FF2B5EF4-FFF2-40B4-BE49-F238E27FC236}">
                      <a16:creationId xmlns:a16="http://schemas.microsoft.com/office/drawing/2014/main" id="{6A925536-D7D4-49C6-820C-B8E4A13784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28013" y="3005138"/>
                  <a:ext cx="155575" cy="236538"/>
                </a:xfrm>
                <a:custGeom>
                  <a:avLst/>
                  <a:gdLst/>
                  <a:ahLst/>
                  <a:cxnLst>
                    <a:cxn ang="0">
                      <a:pos x="3" y="81"/>
                    </a:cxn>
                    <a:cxn ang="0">
                      <a:pos x="41" y="77"/>
                    </a:cxn>
                    <a:cxn ang="0">
                      <a:pos x="48" y="77"/>
                    </a:cxn>
                    <a:cxn ang="0">
                      <a:pos x="52" y="74"/>
                    </a:cxn>
                    <a:cxn ang="0">
                      <a:pos x="54" y="58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79"/>
                    </a:cxn>
                    <a:cxn ang="0">
                      <a:pos x="3" y="81"/>
                    </a:cxn>
                    <a:cxn ang="0">
                      <a:pos x="3" y="81"/>
                    </a:cxn>
                    <a:cxn ang="0">
                      <a:pos x="3" y="81"/>
                    </a:cxn>
                  </a:cxnLst>
                  <a:rect l="0" t="0" r="r" b="b"/>
                  <a:pathLst>
                    <a:path w="54" h="82">
                      <a:moveTo>
                        <a:pt x="3" y="81"/>
                      </a:moveTo>
                      <a:cubicBezTo>
                        <a:pt x="14" y="79"/>
                        <a:pt x="27" y="77"/>
                        <a:pt x="41" y="77"/>
                      </a:cubicBezTo>
                      <a:cubicBezTo>
                        <a:pt x="43" y="77"/>
                        <a:pt x="46" y="77"/>
                        <a:pt x="48" y="77"/>
                      </a:cubicBezTo>
                      <a:cubicBezTo>
                        <a:pt x="50" y="77"/>
                        <a:pt x="51" y="76"/>
                        <a:pt x="52" y="74"/>
                      </a:cubicBezTo>
                      <a:cubicBezTo>
                        <a:pt x="54" y="69"/>
                        <a:pt x="54" y="64"/>
                        <a:pt x="54" y="58"/>
                      </a:cubicBezTo>
                      <a:cubicBezTo>
                        <a:pt x="54" y="28"/>
                        <a:pt x="32" y="4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1"/>
                        <a:pt x="1" y="82"/>
                        <a:pt x="3" y="81"/>
                      </a:cubicBezTo>
                      <a:close/>
                      <a:moveTo>
                        <a:pt x="3" y="81"/>
                      </a:moveTo>
                      <a:cubicBezTo>
                        <a:pt x="3" y="81"/>
                        <a:pt x="3" y="81"/>
                        <a:pt x="3" y="8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51" name="Freeform 85">
                  <a:extLst>
                    <a:ext uri="{FF2B5EF4-FFF2-40B4-BE49-F238E27FC236}">
                      <a16:creationId xmlns:a16="http://schemas.microsoft.com/office/drawing/2014/main" id="{965D3047-6631-4954-82D6-5696B5648A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48625" y="3005138"/>
                  <a:ext cx="155575" cy="312738"/>
                </a:xfrm>
                <a:custGeom>
                  <a:avLst/>
                  <a:gdLst/>
                  <a:ahLst/>
                  <a:cxnLst>
                    <a:cxn ang="0">
                      <a:pos x="51" y="86"/>
                    </a:cxn>
                    <a:cxn ang="0">
                      <a:pos x="54" y="81"/>
                    </a:cxn>
                    <a:cxn ang="0">
                      <a:pos x="54" y="4"/>
                    </a:cxn>
                    <a:cxn ang="0">
                      <a:pos x="51" y="0"/>
                    </a:cxn>
                    <a:cxn ang="0">
                      <a:pos x="0" y="58"/>
                    </a:cxn>
                    <a:cxn ang="0">
                      <a:pos x="27" y="107"/>
                    </a:cxn>
                    <a:cxn ang="0">
                      <a:pos x="29" y="108"/>
                    </a:cxn>
                    <a:cxn ang="0">
                      <a:pos x="29" y="108"/>
                    </a:cxn>
                    <a:cxn ang="0">
                      <a:pos x="51" y="86"/>
                    </a:cxn>
                    <a:cxn ang="0">
                      <a:pos x="51" y="86"/>
                    </a:cxn>
                    <a:cxn ang="0">
                      <a:pos x="51" y="86"/>
                    </a:cxn>
                  </a:cxnLst>
                  <a:rect l="0" t="0" r="r" b="b"/>
                  <a:pathLst>
                    <a:path w="54" h="108">
                      <a:moveTo>
                        <a:pt x="51" y="86"/>
                      </a:moveTo>
                      <a:cubicBezTo>
                        <a:pt x="53" y="85"/>
                        <a:pt x="54" y="83"/>
                        <a:pt x="54" y="81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2"/>
                        <a:pt x="53" y="0"/>
                        <a:pt x="51" y="0"/>
                      </a:cubicBezTo>
                      <a:cubicBezTo>
                        <a:pt x="22" y="4"/>
                        <a:pt x="0" y="28"/>
                        <a:pt x="0" y="58"/>
                      </a:cubicBezTo>
                      <a:cubicBezTo>
                        <a:pt x="0" y="78"/>
                        <a:pt x="11" y="96"/>
                        <a:pt x="27" y="107"/>
                      </a:cubicBezTo>
                      <a:cubicBezTo>
                        <a:pt x="28" y="108"/>
                        <a:pt x="29" y="108"/>
                        <a:pt x="29" y="108"/>
                      </a:cubicBezTo>
                      <a:cubicBezTo>
                        <a:pt x="29" y="108"/>
                        <a:pt x="29" y="108"/>
                        <a:pt x="29" y="108"/>
                      </a:cubicBezTo>
                      <a:cubicBezTo>
                        <a:pt x="29" y="99"/>
                        <a:pt x="38" y="91"/>
                        <a:pt x="51" y="86"/>
                      </a:cubicBezTo>
                      <a:close/>
                      <a:moveTo>
                        <a:pt x="51" y="86"/>
                      </a:moveTo>
                      <a:cubicBezTo>
                        <a:pt x="51" y="86"/>
                        <a:pt x="51" y="86"/>
                        <a:pt x="51" y="86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</p:grpSp>
        </p:grp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F7C79BEA-472D-4118-998D-1AB27205A6ED}"/>
                </a:ext>
              </a:extLst>
            </p:cNvPr>
            <p:cNvGrpSpPr/>
            <p:nvPr/>
          </p:nvGrpSpPr>
          <p:grpSpPr>
            <a:xfrm>
              <a:off x="15129476" y="3736235"/>
              <a:ext cx="1645920" cy="1645920"/>
              <a:chOff x="15129476" y="3736235"/>
              <a:chExt cx="1645920" cy="1645920"/>
            </a:xfrm>
          </p:grpSpPr>
          <p:sp>
            <p:nvSpPr>
              <p:cNvPr id="43" name="Oval 95">
                <a:extLst>
                  <a:ext uri="{FF2B5EF4-FFF2-40B4-BE49-F238E27FC236}">
                    <a16:creationId xmlns:a16="http://schemas.microsoft.com/office/drawing/2014/main" id="{82601B83-8E2D-4FE8-AFE2-C29D5420E3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29476" y="3736235"/>
                <a:ext cx="1645920" cy="16459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44" name="Freeform 119">
                <a:extLst>
                  <a:ext uri="{FF2B5EF4-FFF2-40B4-BE49-F238E27FC236}">
                    <a16:creationId xmlns:a16="http://schemas.microsoft.com/office/drawing/2014/main" id="{301D5646-2E22-46C9-AF38-D5A9F130CBA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5550100" y="4157684"/>
                <a:ext cx="804672" cy="803021"/>
              </a:xfrm>
              <a:custGeom>
                <a:avLst/>
                <a:gdLst>
                  <a:gd name="T0" fmla="*/ 194 w 206"/>
                  <a:gd name="T1" fmla="*/ 50 h 206"/>
                  <a:gd name="T2" fmla="*/ 156 w 206"/>
                  <a:gd name="T3" fmla="*/ 50 h 206"/>
                  <a:gd name="T4" fmla="*/ 156 w 206"/>
                  <a:gd name="T5" fmla="*/ 27 h 206"/>
                  <a:gd name="T6" fmla="*/ 129 w 206"/>
                  <a:gd name="T7" fmla="*/ 0 h 206"/>
                  <a:gd name="T8" fmla="*/ 77 w 206"/>
                  <a:gd name="T9" fmla="*/ 0 h 206"/>
                  <a:gd name="T10" fmla="*/ 50 w 206"/>
                  <a:gd name="T11" fmla="*/ 27 h 206"/>
                  <a:gd name="T12" fmla="*/ 50 w 206"/>
                  <a:gd name="T13" fmla="*/ 50 h 206"/>
                  <a:gd name="T14" fmla="*/ 12 w 206"/>
                  <a:gd name="T15" fmla="*/ 50 h 206"/>
                  <a:gd name="T16" fmla="*/ 0 w 206"/>
                  <a:gd name="T17" fmla="*/ 61 h 206"/>
                  <a:gd name="T18" fmla="*/ 0 w 206"/>
                  <a:gd name="T19" fmla="*/ 195 h 206"/>
                  <a:gd name="T20" fmla="*/ 12 w 206"/>
                  <a:gd name="T21" fmla="*/ 206 h 206"/>
                  <a:gd name="T22" fmla="*/ 13 w 206"/>
                  <a:gd name="T23" fmla="*/ 206 h 206"/>
                  <a:gd name="T24" fmla="*/ 194 w 206"/>
                  <a:gd name="T25" fmla="*/ 206 h 206"/>
                  <a:gd name="T26" fmla="*/ 194 w 206"/>
                  <a:gd name="T27" fmla="*/ 206 h 206"/>
                  <a:gd name="T28" fmla="*/ 206 w 206"/>
                  <a:gd name="T29" fmla="*/ 195 h 206"/>
                  <a:gd name="T30" fmla="*/ 206 w 206"/>
                  <a:gd name="T31" fmla="*/ 61 h 206"/>
                  <a:gd name="T32" fmla="*/ 194 w 206"/>
                  <a:gd name="T33" fmla="*/ 50 h 206"/>
                  <a:gd name="T34" fmla="*/ 69 w 206"/>
                  <a:gd name="T35" fmla="*/ 27 h 206"/>
                  <a:gd name="T36" fmla="*/ 77 w 206"/>
                  <a:gd name="T37" fmla="*/ 19 h 206"/>
                  <a:gd name="T38" fmla="*/ 129 w 206"/>
                  <a:gd name="T39" fmla="*/ 19 h 206"/>
                  <a:gd name="T40" fmla="*/ 137 w 206"/>
                  <a:gd name="T41" fmla="*/ 27 h 206"/>
                  <a:gd name="T42" fmla="*/ 137 w 206"/>
                  <a:gd name="T43" fmla="*/ 50 h 206"/>
                  <a:gd name="T44" fmla="*/ 69 w 206"/>
                  <a:gd name="T45" fmla="*/ 50 h 206"/>
                  <a:gd name="T46" fmla="*/ 69 w 206"/>
                  <a:gd name="T47" fmla="*/ 27 h 206"/>
                  <a:gd name="T48" fmla="*/ 161 w 206"/>
                  <a:gd name="T49" fmla="*/ 148 h 206"/>
                  <a:gd name="T50" fmla="*/ 121 w 206"/>
                  <a:gd name="T51" fmla="*/ 148 h 206"/>
                  <a:gd name="T52" fmla="*/ 121 w 206"/>
                  <a:gd name="T53" fmla="*/ 188 h 206"/>
                  <a:gd name="T54" fmla="*/ 85 w 206"/>
                  <a:gd name="T55" fmla="*/ 188 h 206"/>
                  <a:gd name="T56" fmla="*/ 85 w 206"/>
                  <a:gd name="T57" fmla="*/ 148 h 206"/>
                  <a:gd name="T58" fmla="*/ 45 w 206"/>
                  <a:gd name="T59" fmla="*/ 148 h 206"/>
                  <a:gd name="T60" fmla="*/ 45 w 206"/>
                  <a:gd name="T61" fmla="*/ 112 h 206"/>
                  <a:gd name="T62" fmla="*/ 85 w 206"/>
                  <a:gd name="T63" fmla="*/ 112 h 206"/>
                  <a:gd name="T64" fmla="*/ 85 w 206"/>
                  <a:gd name="T65" fmla="*/ 72 h 206"/>
                  <a:gd name="T66" fmla="*/ 121 w 206"/>
                  <a:gd name="T67" fmla="*/ 72 h 206"/>
                  <a:gd name="T68" fmla="*/ 121 w 206"/>
                  <a:gd name="T69" fmla="*/ 112 h 206"/>
                  <a:gd name="T70" fmla="*/ 161 w 206"/>
                  <a:gd name="T71" fmla="*/ 112 h 206"/>
                  <a:gd name="T72" fmla="*/ 161 w 206"/>
                  <a:gd name="T73" fmla="*/ 14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6" h="206">
                    <a:moveTo>
                      <a:pt x="194" y="50"/>
                    </a:moveTo>
                    <a:cubicBezTo>
                      <a:pt x="156" y="50"/>
                      <a:pt x="156" y="50"/>
                      <a:pt x="156" y="50"/>
                    </a:cubicBezTo>
                    <a:cubicBezTo>
                      <a:pt x="156" y="27"/>
                      <a:pt x="156" y="27"/>
                      <a:pt x="156" y="27"/>
                    </a:cubicBezTo>
                    <a:cubicBezTo>
                      <a:pt x="156" y="12"/>
                      <a:pt x="144" y="0"/>
                      <a:pt x="12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62" y="0"/>
                      <a:pt x="50" y="12"/>
                      <a:pt x="50" y="27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5" y="50"/>
                      <a:pt x="0" y="55"/>
                      <a:pt x="0" y="61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01"/>
                      <a:pt x="5" y="206"/>
                      <a:pt x="12" y="206"/>
                    </a:cubicBezTo>
                    <a:cubicBezTo>
                      <a:pt x="13" y="206"/>
                      <a:pt x="13" y="206"/>
                      <a:pt x="13" y="206"/>
                    </a:cubicBezTo>
                    <a:cubicBezTo>
                      <a:pt x="194" y="206"/>
                      <a:pt x="194" y="206"/>
                      <a:pt x="194" y="206"/>
                    </a:cubicBezTo>
                    <a:cubicBezTo>
                      <a:pt x="194" y="206"/>
                      <a:pt x="194" y="206"/>
                      <a:pt x="194" y="206"/>
                    </a:cubicBezTo>
                    <a:cubicBezTo>
                      <a:pt x="201" y="206"/>
                      <a:pt x="206" y="201"/>
                      <a:pt x="206" y="195"/>
                    </a:cubicBezTo>
                    <a:cubicBezTo>
                      <a:pt x="206" y="61"/>
                      <a:pt x="206" y="61"/>
                      <a:pt x="206" y="61"/>
                    </a:cubicBezTo>
                    <a:cubicBezTo>
                      <a:pt x="206" y="55"/>
                      <a:pt x="201" y="50"/>
                      <a:pt x="194" y="50"/>
                    </a:cubicBezTo>
                    <a:close/>
                    <a:moveTo>
                      <a:pt x="69" y="27"/>
                    </a:moveTo>
                    <a:cubicBezTo>
                      <a:pt x="69" y="22"/>
                      <a:pt x="73" y="19"/>
                      <a:pt x="77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33" y="19"/>
                      <a:pt x="137" y="22"/>
                      <a:pt x="137" y="27"/>
                    </a:cubicBezTo>
                    <a:cubicBezTo>
                      <a:pt x="137" y="50"/>
                      <a:pt x="137" y="50"/>
                      <a:pt x="137" y="50"/>
                    </a:cubicBezTo>
                    <a:cubicBezTo>
                      <a:pt x="69" y="50"/>
                      <a:pt x="69" y="50"/>
                      <a:pt x="69" y="50"/>
                    </a:cubicBezTo>
                    <a:lnTo>
                      <a:pt x="69" y="27"/>
                    </a:lnTo>
                    <a:close/>
                    <a:moveTo>
                      <a:pt x="161" y="148"/>
                    </a:moveTo>
                    <a:cubicBezTo>
                      <a:pt x="121" y="148"/>
                      <a:pt x="121" y="148"/>
                      <a:pt x="121" y="148"/>
                    </a:cubicBezTo>
                    <a:cubicBezTo>
                      <a:pt x="121" y="188"/>
                      <a:pt x="121" y="188"/>
                      <a:pt x="121" y="188"/>
                    </a:cubicBezTo>
                    <a:cubicBezTo>
                      <a:pt x="85" y="188"/>
                      <a:pt x="85" y="188"/>
                      <a:pt x="85" y="188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12"/>
                      <a:pt x="45" y="112"/>
                      <a:pt x="45" y="112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1" y="112"/>
                      <a:pt x="121" y="112"/>
                      <a:pt x="121" y="112"/>
                    </a:cubicBezTo>
                    <a:cubicBezTo>
                      <a:pt x="161" y="112"/>
                      <a:pt x="161" y="112"/>
                      <a:pt x="161" y="112"/>
                    </a:cubicBezTo>
                    <a:lnTo>
                      <a:pt x="161" y="1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</p:grpSp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id="{07B49503-8971-40F0-BCBD-1683A5343C1D}"/>
                </a:ext>
              </a:extLst>
            </p:cNvPr>
            <p:cNvGrpSpPr/>
            <p:nvPr/>
          </p:nvGrpSpPr>
          <p:grpSpPr>
            <a:xfrm>
              <a:off x="10058390" y="3736235"/>
              <a:ext cx="1645920" cy="1645920"/>
              <a:chOff x="10058390" y="3736235"/>
              <a:chExt cx="1645920" cy="1645920"/>
            </a:xfrm>
          </p:grpSpPr>
          <p:sp>
            <p:nvSpPr>
              <p:cNvPr id="38" name="Oval 114">
                <a:extLst>
                  <a:ext uri="{FF2B5EF4-FFF2-40B4-BE49-F238E27FC236}">
                    <a16:creationId xmlns:a16="http://schemas.microsoft.com/office/drawing/2014/main" id="{F8FF1614-100A-4EB9-A6D9-3427CE8745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8390" y="3736235"/>
                <a:ext cx="1645920" cy="16459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39" name="Group 126">
                <a:extLst>
                  <a:ext uri="{FF2B5EF4-FFF2-40B4-BE49-F238E27FC236}">
                    <a16:creationId xmlns:a16="http://schemas.microsoft.com/office/drawing/2014/main" id="{51EAE924-3B74-42E8-B7D0-B6423EEABE8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332710" y="4207962"/>
                <a:ext cx="1097280" cy="702466"/>
                <a:chOff x="227150" y="10237573"/>
                <a:chExt cx="602818" cy="385917"/>
              </a:xfrm>
              <a:solidFill>
                <a:schemeClr val="bg1"/>
              </a:solidFill>
            </p:grpSpPr>
            <p:sp>
              <p:nvSpPr>
                <p:cNvPr id="40" name="Oval 266">
                  <a:extLst>
                    <a:ext uri="{FF2B5EF4-FFF2-40B4-BE49-F238E27FC236}">
                      <a16:creationId xmlns:a16="http://schemas.microsoft.com/office/drawing/2014/main" id="{4CDBC24B-FD49-4C19-8811-8B0FE56809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427" y="10490156"/>
                  <a:ext cx="135211" cy="13333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41" name="Oval 267">
                  <a:extLst>
                    <a:ext uri="{FF2B5EF4-FFF2-40B4-BE49-F238E27FC236}">
                      <a16:creationId xmlns:a16="http://schemas.microsoft.com/office/drawing/2014/main" id="{A55DEE8A-6669-4E99-9FC3-6AABD2F67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61" y="10490156"/>
                  <a:ext cx="135211" cy="13333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42" name="Freeform 268">
                  <a:extLst>
                    <a:ext uri="{FF2B5EF4-FFF2-40B4-BE49-F238E27FC236}">
                      <a16:creationId xmlns:a16="http://schemas.microsoft.com/office/drawing/2014/main" id="{AD5FFF08-2A42-41F4-A77E-FB28523F4D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7150" y="10237573"/>
                  <a:ext cx="602818" cy="319249"/>
                </a:xfrm>
                <a:custGeom>
                  <a:avLst/>
                  <a:gdLst>
                    <a:gd name="T0" fmla="*/ 260 w 272"/>
                    <a:gd name="T1" fmla="*/ 81 h 144"/>
                    <a:gd name="T2" fmla="*/ 211 w 272"/>
                    <a:gd name="T3" fmla="*/ 30 h 144"/>
                    <a:gd name="T4" fmla="*/ 182 w 272"/>
                    <a:gd name="T5" fmla="*/ 18 h 144"/>
                    <a:gd name="T6" fmla="*/ 147 w 272"/>
                    <a:gd name="T7" fmla="*/ 18 h 144"/>
                    <a:gd name="T8" fmla="*/ 128 w 272"/>
                    <a:gd name="T9" fmla="*/ 0 h 144"/>
                    <a:gd name="T10" fmla="*/ 110 w 272"/>
                    <a:gd name="T11" fmla="*/ 18 h 144"/>
                    <a:gd name="T12" fmla="*/ 17 w 272"/>
                    <a:gd name="T13" fmla="*/ 18 h 144"/>
                    <a:gd name="T14" fmla="*/ 0 w 272"/>
                    <a:gd name="T15" fmla="*/ 35 h 144"/>
                    <a:gd name="T16" fmla="*/ 0 w 272"/>
                    <a:gd name="T17" fmla="*/ 127 h 144"/>
                    <a:gd name="T18" fmla="*/ 12 w 272"/>
                    <a:gd name="T19" fmla="*/ 143 h 144"/>
                    <a:gd name="T20" fmla="*/ 57 w 272"/>
                    <a:gd name="T21" fmla="*/ 100 h 144"/>
                    <a:gd name="T22" fmla="*/ 101 w 272"/>
                    <a:gd name="T23" fmla="*/ 144 h 144"/>
                    <a:gd name="T24" fmla="*/ 162 w 272"/>
                    <a:gd name="T25" fmla="*/ 144 h 144"/>
                    <a:gd name="T26" fmla="*/ 206 w 272"/>
                    <a:gd name="T27" fmla="*/ 100 h 144"/>
                    <a:gd name="T28" fmla="*/ 251 w 272"/>
                    <a:gd name="T29" fmla="*/ 144 h 144"/>
                    <a:gd name="T30" fmla="*/ 255 w 272"/>
                    <a:gd name="T31" fmla="*/ 144 h 144"/>
                    <a:gd name="T32" fmla="*/ 272 w 272"/>
                    <a:gd name="T33" fmla="*/ 127 h 144"/>
                    <a:gd name="T34" fmla="*/ 272 w 272"/>
                    <a:gd name="T35" fmla="*/ 111 h 144"/>
                    <a:gd name="T36" fmla="*/ 260 w 272"/>
                    <a:gd name="T37" fmla="*/ 81 h 144"/>
                    <a:gd name="T38" fmla="*/ 163 w 272"/>
                    <a:gd name="T39" fmla="*/ 91 h 144"/>
                    <a:gd name="T40" fmla="*/ 140 w 272"/>
                    <a:gd name="T41" fmla="*/ 91 h 144"/>
                    <a:gd name="T42" fmla="*/ 140 w 272"/>
                    <a:gd name="T43" fmla="*/ 114 h 144"/>
                    <a:gd name="T44" fmla="*/ 120 w 272"/>
                    <a:gd name="T45" fmla="*/ 114 h 144"/>
                    <a:gd name="T46" fmla="*/ 120 w 272"/>
                    <a:gd name="T47" fmla="*/ 91 h 144"/>
                    <a:gd name="T48" fmla="*/ 97 w 272"/>
                    <a:gd name="T49" fmla="*/ 91 h 144"/>
                    <a:gd name="T50" fmla="*/ 97 w 272"/>
                    <a:gd name="T51" fmla="*/ 71 h 144"/>
                    <a:gd name="T52" fmla="*/ 120 w 272"/>
                    <a:gd name="T53" fmla="*/ 71 h 144"/>
                    <a:gd name="T54" fmla="*/ 120 w 272"/>
                    <a:gd name="T55" fmla="*/ 48 h 144"/>
                    <a:gd name="T56" fmla="*/ 140 w 272"/>
                    <a:gd name="T57" fmla="*/ 48 h 144"/>
                    <a:gd name="T58" fmla="*/ 140 w 272"/>
                    <a:gd name="T59" fmla="*/ 71 h 144"/>
                    <a:gd name="T60" fmla="*/ 163 w 272"/>
                    <a:gd name="T61" fmla="*/ 71 h 144"/>
                    <a:gd name="T62" fmla="*/ 163 w 272"/>
                    <a:gd name="T63" fmla="*/ 91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2" h="144">
                      <a:moveTo>
                        <a:pt x="260" y="81"/>
                      </a:moveTo>
                      <a:cubicBezTo>
                        <a:pt x="211" y="30"/>
                        <a:pt x="211" y="30"/>
                        <a:pt x="211" y="30"/>
                      </a:cubicBezTo>
                      <a:cubicBezTo>
                        <a:pt x="205" y="23"/>
                        <a:pt x="192" y="18"/>
                        <a:pt x="182" y="18"/>
                      </a:cubicBezTo>
                      <a:cubicBezTo>
                        <a:pt x="147" y="18"/>
                        <a:pt x="147" y="18"/>
                        <a:pt x="147" y="18"/>
                      </a:cubicBezTo>
                      <a:cubicBezTo>
                        <a:pt x="147" y="8"/>
                        <a:pt x="138" y="0"/>
                        <a:pt x="128" y="0"/>
                      </a:cubicBezTo>
                      <a:cubicBezTo>
                        <a:pt x="118" y="0"/>
                        <a:pt x="110" y="8"/>
                        <a:pt x="110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8" y="18"/>
                        <a:pt x="0" y="25"/>
                        <a:pt x="0" y="35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0" y="135"/>
                        <a:pt x="5" y="141"/>
                        <a:pt x="12" y="143"/>
                      </a:cubicBezTo>
                      <a:cubicBezTo>
                        <a:pt x="12" y="119"/>
                        <a:pt x="32" y="100"/>
                        <a:pt x="57" y="100"/>
                      </a:cubicBezTo>
                      <a:cubicBezTo>
                        <a:pt x="81" y="100"/>
                        <a:pt x="101" y="120"/>
                        <a:pt x="101" y="144"/>
                      </a:cubicBezTo>
                      <a:cubicBezTo>
                        <a:pt x="162" y="144"/>
                        <a:pt x="162" y="144"/>
                        <a:pt x="162" y="144"/>
                      </a:cubicBezTo>
                      <a:cubicBezTo>
                        <a:pt x="162" y="120"/>
                        <a:pt x="182" y="100"/>
                        <a:pt x="206" y="100"/>
                      </a:cubicBezTo>
                      <a:cubicBezTo>
                        <a:pt x="231" y="100"/>
                        <a:pt x="251" y="120"/>
                        <a:pt x="251" y="144"/>
                      </a:cubicBezTo>
                      <a:cubicBezTo>
                        <a:pt x="255" y="144"/>
                        <a:pt x="255" y="144"/>
                        <a:pt x="255" y="144"/>
                      </a:cubicBezTo>
                      <a:cubicBezTo>
                        <a:pt x="264" y="144"/>
                        <a:pt x="272" y="136"/>
                        <a:pt x="272" y="127"/>
                      </a:cubicBezTo>
                      <a:cubicBezTo>
                        <a:pt x="272" y="111"/>
                        <a:pt x="272" y="111"/>
                        <a:pt x="272" y="111"/>
                      </a:cubicBezTo>
                      <a:cubicBezTo>
                        <a:pt x="272" y="101"/>
                        <a:pt x="267" y="88"/>
                        <a:pt x="260" y="81"/>
                      </a:cubicBezTo>
                      <a:close/>
                      <a:moveTo>
                        <a:pt x="163" y="91"/>
                      </a:moveTo>
                      <a:cubicBezTo>
                        <a:pt x="140" y="91"/>
                        <a:pt x="140" y="91"/>
                        <a:pt x="140" y="91"/>
                      </a:cubicBezTo>
                      <a:cubicBezTo>
                        <a:pt x="140" y="114"/>
                        <a:pt x="140" y="114"/>
                        <a:pt x="140" y="114"/>
                      </a:cubicBezTo>
                      <a:cubicBezTo>
                        <a:pt x="120" y="114"/>
                        <a:pt x="120" y="114"/>
                        <a:pt x="120" y="114"/>
                      </a:cubicBezTo>
                      <a:cubicBezTo>
                        <a:pt x="120" y="91"/>
                        <a:pt x="120" y="91"/>
                        <a:pt x="120" y="91"/>
                      </a:cubicBezTo>
                      <a:cubicBezTo>
                        <a:pt x="97" y="91"/>
                        <a:pt x="97" y="91"/>
                        <a:pt x="97" y="91"/>
                      </a:cubicBezTo>
                      <a:cubicBezTo>
                        <a:pt x="97" y="71"/>
                        <a:pt x="97" y="71"/>
                        <a:pt x="97" y="71"/>
                      </a:cubicBezTo>
                      <a:cubicBezTo>
                        <a:pt x="120" y="71"/>
                        <a:pt x="120" y="71"/>
                        <a:pt x="120" y="71"/>
                      </a:cubicBezTo>
                      <a:cubicBezTo>
                        <a:pt x="120" y="48"/>
                        <a:pt x="120" y="48"/>
                        <a:pt x="120" y="48"/>
                      </a:cubicBezTo>
                      <a:cubicBezTo>
                        <a:pt x="140" y="48"/>
                        <a:pt x="140" y="48"/>
                        <a:pt x="140" y="48"/>
                      </a:cubicBezTo>
                      <a:cubicBezTo>
                        <a:pt x="140" y="71"/>
                        <a:pt x="140" y="71"/>
                        <a:pt x="140" y="71"/>
                      </a:cubicBezTo>
                      <a:cubicBezTo>
                        <a:pt x="163" y="71"/>
                        <a:pt x="163" y="71"/>
                        <a:pt x="163" y="71"/>
                      </a:cubicBezTo>
                      <a:lnTo>
                        <a:pt x="163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</p:grp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0B4A9497-9ED3-4E38-A730-183EAEE6F631}"/>
                </a:ext>
              </a:extLst>
            </p:cNvPr>
            <p:cNvGrpSpPr/>
            <p:nvPr/>
          </p:nvGrpSpPr>
          <p:grpSpPr>
            <a:xfrm>
              <a:off x="12559232" y="2242833"/>
              <a:ext cx="1645920" cy="1645920"/>
              <a:chOff x="12559232" y="2242833"/>
              <a:chExt cx="1645920" cy="1645920"/>
            </a:xfrm>
          </p:grpSpPr>
          <p:sp>
            <p:nvSpPr>
              <p:cNvPr id="31" name="Oval 109">
                <a:extLst>
                  <a:ext uri="{FF2B5EF4-FFF2-40B4-BE49-F238E27FC236}">
                    <a16:creationId xmlns:a16="http://schemas.microsoft.com/office/drawing/2014/main" id="{ED51C3DF-B412-48FD-B288-BC6E296ABD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559232" y="2242833"/>
                <a:ext cx="1645920" cy="16459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32" name="Group 130">
                <a:extLst>
                  <a:ext uri="{FF2B5EF4-FFF2-40B4-BE49-F238E27FC236}">
                    <a16:creationId xmlns:a16="http://schemas.microsoft.com/office/drawing/2014/main" id="{B1FC88EC-ED31-4D88-A647-5FFDE6B8F4DF}"/>
                  </a:ext>
                </a:extLst>
              </p:cNvPr>
              <p:cNvGrpSpPr/>
              <p:nvPr/>
            </p:nvGrpSpPr>
            <p:grpSpPr>
              <a:xfrm>
                <a:off x="12979375" y="2650286"/>
                <a:ext cx="805634" cy="805637"/>
                <a:chOff x="3990536" y="7676067"/>
                <a:chExt cx="537089" cy="537091"/>
              </a:xfrm>
              <a:solidFill>
                <a:schemeClr val="bg1"/>
              </a:solidFill>
            </p:grpSpPr>
            <p:sp>
              <p:nvSpPr>
                <p:cNvPr id="33" name="Freeform 238">
                  <a:extLst>
                    <a:ext uri="{FF2B5EF4-FFF2-40B4-BE49-F238E27FC236}">
                      <a16:creationId xmlns:a16="http://schemas.microsoft.com/office/drawing/2014/main" id="{F9367137-9DE0-4886-B555-872887AE2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8517" y="7676067"/>
                  <a:ext cx="229108" cy="229108"/>
                </a:xfrm>
                <a:custGeom>
                  <a:avLst/>
                  <a:gdLst>
                    <a:gd name="T0" fmla="*/ 85 w 103"/>
                    <a:gd name="T1" fmla="*/ 95 h 103"/>
                    <a:gd name="T2" fmla="*/ 85 w 103"/>
                    <a:gd name="T3" fmla="*/ 30 h 103"/>
                    <a:gd name="T4" fmla="*/ 73 w 103"/>
                    <a:gd name="T5" fmla="*/ 18 h 103"/>
                    <a:gd name="T6" fmla="*/ 8 w 103"/>
                    <a:gd name="T7" fmla="*/ 18 h 103"/>
                    <a:gd name="T8" fmla="*/ 0 w 103"/>
                    <a:gd name="T9" fmla="*/ 26 h 103"/>
                    <a:gd name="T10" fmla="*/ 77 w 103"/>
                    <a:gd name="T11" fmla="*/ 103 h 103"/>
                    <a:gd name="T12" fmla="*/ 85 w 103"/>
                    <a:gd name="T13" fmla="*/ 95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" h="103">
                      <a:moveTo>
                        <a:pt x="85" y="95"/>
                      </a:moveTo>
                      <a:cubicBezTo>
                        <a:pt x="103" y="77"/>
                        <a:pt x="103" y="48"/>
                        <a:pt x="85" y="30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55" y="0"/>
                        <a:pt x="26" y="0"/>
                        <a:pt x="8" y="1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77" y="103"/>
                        <a:pt x="77" y="103"/>
                        <a:pt x="77" y="103"/>
                      </a:cubicBezTo>
                      <a:lnTo>
                        <a:pt x="85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34" name="Freeform 239">
                  <a:extLst>
                    <a:ext uri="{FF2B5EF4-FFF2-40B4-BE49-F238E27FC236}">
                      <a16:creationId xmlns:a16="http://schemas.microsoft.com/office/drawing/2014/main" id="{80225A79-8EFB-4392-A216-2D9E364C4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536" y="7984988"/>
                  <a:ext cx="228170" cy="228170"/>
                </a:xfrm>
                <a:custGeom>
                  <a:avLst/>
                  <a:gdLst>
                    <a:gd name="T0" fmla="*/ 18 w 103"/>
                    <a:gd name="T1" fmla="*/ 8 h 103"/>
                    <a:gd name="T2" fmla="*/ 18 w 103"/>
                    <a:gd name="T3" fmla="*/ 73 h 103"/>
                    <a:gd name="T4" fmla="*/ 30 w 103"/>
                    <a:gd name="T5" fmla="*/ 85 h 103"/>
                    <a:gd name="T6" fmla="*/ 95 w 103"/>
                    <a:gd name="T7" fmla="*/ 85 h 103"/>
                    <a:gd name="T8" fmla="*/ 103 w 103"/>
                    <a:gd name="T9" fmla="*/ 77 h 103"/>
                    <a:gd name="T10" fmla="*/ 26 w 103"/>
                    <a:gd name="T11" fmla="*/ 0 h 103"/>
                    <a:gd name="T12" fmla="*/ 18 w 103"/>
                    <a:gd name="T13" fmla="*/ 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" h="103">
                      <a:moveTo>
                        <a:pt x="18" y="8"/>
                      </a:moveTo>
                      <a:cubicBezTo>
                        <a:pt x="0" y="26"/>
                        <a:pt x="0" y="55"/>
                        <a:pt x="18" y="73"/>
                      </a:cubicBezTo>
                      <a:cubicBezTo>
                        <a:pt x="30" y="85"/>
                        <a:pt x="30" y="85"/>
                        <a:pt x="30" y="85"/>
                      </a:cubicBezTo>
                      <a:cubicBezTo>
                        <a:pt x="48" y="103"/>
                        <a:pt x="77" y="103"/>
                        <a:pt x="95" y="85"/>
                      </a:cubicBezTo>
                      <a:cubicBezTo>
                        <a:pt x="103" y="77"/>
                        <a:pt x="103" y="77"/>
                        <a:pt x="103" y="77"/>
                      </a:cubicBezTo>
                      <a:cubicBezTo>
                        <a:pt x="26" y="0"/>
                        <a:pt x="26" y="0"/>
                        <a:pt x="26" y="0"/>
                      </a:cubicBezTo>
                      <a:lnTo>
                        <a:pt x="1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35" name="Freeform 240">
                  <a:extLst>
                    <a:ext uri="{FF2B5EF4-FFF2-40B4-BE49-F238E27FC236}">
                      <a16:creationId xmlns:a16="http://schemas.microsoft.com/office/drawing/2014/main" id="{311F96BA-0EDE-4B06-A6C3-6C88320CDB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98986" y="7685457"/>
                  <a:ext cx="519250" cy="519250"/>
                </a:xfrm>
                <a:custGeom>
                  <a:avLst/>
                  <a:gdLst>
                    <a:gd name="T0" fmla="*/ 219 w 234"/>
                    <a:gd name="T1" fmla="*/ 134 h 234"/>
                    <a:gd name="T2" fmla="*/ 198 w 234"/>
                    <a:gd name="T3" fmla="*/ 113 h 234"/>
                    <a:gd name="T4" fmla="*/ 198 w 234"/>
                    <a:gd name="T5" fmla="*/ 113 h 234"/>
                    <a:gd name="T6" fmla="*/ 172 w 234"/>
                    <a:gd name="T7" fmla="*/ 87 h 234"/>
                    <a:gd name="T8" fmla="*/ 121 w 234"/>
                    <a:gd name="T9" fmla="*/ 37 h 234"/>
                    <a:gd name="T10" fmla="*/ 100 w 234"/>
                    <a:gd name="T11" fmla="*/ 15 h 234"/>
                    <a:gd name="T12" fmla="*/ 63 w 234"/>
                    <a:gd name="T13" fmla="*/ 0 h 234"/>
                    <a:gd name="T14" fmla="*/ 26 w 234"/>
                    <a:gd name="T15" fmla="*/ 15 h 234"/>
                    <a:gd name="T16" fmla="*/ 15 w 234"/>
                    <a:gd name="T17" fmla="*/ 26 h 234"/>
                    <a:gd name="T18" fmla="*/ 0 w 234"/>
                    <a:gd name="T19" fmla="*/ 63 h 234"/>
                    <a:gd name="T20" fmla="*/ 15 w 234"/>
                    <a:gd name="T21" fmla="*/ 100 h 234"/>
                    <a:gd name="T22" fmla="*/ 37 w 234"/>
                    <a:gd name="T23" fmla="*/ 121 h 234"/>
                    <a:gd name="T24" fmla="*/ 113 w 234"/>
                    <a:gd name="T25" fmla="*/ 197 h 234"/>
                    <a:gd name="T26" fmla="*/ 134 w 234"/>
                    <a:gd name="T27" fmla="*/ 219 h 234"/>
                    <a:gd name="T28" fmla="*/ 171 w 234"/>
                    <a:gd name="T29" fmla="*/ 234 h 234"/>
                    <a:gd name="T30" fmla="*/ 208 w 234"/>
                    <a:gd name="T31" fmla="*/ 219 h 234"/>
                    <a:gd name="T32" fmla="*/ 219 w 234"/>
                    <a:gd name="T33" fmla="*/ 208 h 234"/>
                    <a:gd name="T34" fmla="*/ 234 w 234"/>
                    <a:gd name="T35" fmla="*/ 171 h 234"/>
                    <a:gd name="T36" fmla="*/ 219 w 234"/>
                    <a:gd name="T37" fmla="*/ 134 h 234"/>
                    <a:gd name="T38" fmla="*/ 51 w 234"/>
                    <a:gd name="T39" fmla="*/ 107 h 234"/>
                    <a:gd name="T40" fmla="*/ 29 w 234"/>
                    <a:gd name="T41" fmla="*/ 86 h 234"/>
                    <a:gd name="T42" fmla="*/ 29 w 234"/>
                    <a:gd name="T43" fmla="*/ 40 h 234"/>
                    <a:gd name="T44" fmla="*/ 40 w 234"/>
                    <a:gd name="T45" fmla="*/ 29 h 234"/>
                    <a:gd name="T46" fmla="*/ 63 w 234"/>
                    <a:gd name="T47" fmla="*/ 20 h 234"/>
                    <a:gd name="T48" fmla="*/ 86 w 234"/>
                    <a:gd name="T49" fmla="*/ 29 h 234"/>
                    <a:gd name="T50" fmla="*/ 107 w 234"/>
                    <a:gd name="T51" fmla="*/ 51 h 234"/>
                    <a:gd name="T52" fmla="*/ 51 w 234"/>
                    <a:gd name="T53" fmla="*/ 107 h 234"/>
                    <a:gd name="T54" fmla="*/ 205 w 234"/>
                    <a:gd name="T55" fmla="*/ 194 h 234"/>
                    <a:gd name="T56" fmla="*/ 194 w 234"/>
                    <a:gd name="T57" fmla="*/ 205 h 234"/>
                    <a:gd name="T58" fmla="*/ 171 w 234"/>
                    <a:gd name="T59" fmla="*/ 214 h 234"/>
                    <a:gd name="T60" fmla="*/ 148 w 234"/>
                    <a:gd name="T61" fmla="*/ 205 h 234"/>
                    <a:gd name="T62" fmla="*/ 127 w 234"/>
                    <a:gd name="T63" fmla="*/ 183 h 234"/>
                    <a:gd name="T64" fmla="*/ 183 w 234"/>
                    <a:gd name="T65" fmla="*/ 127 h 234"/>
                    <a:gd name="T66" fmla="*/ 205 w 234"/>
                    <a:gd name="T67" fmla="*/ 148 h 234"/>
                    <a:gd name="T68" fmla="*/ 214 w 234"/>
                    <a:gd name="T69" fmla="*/ 171 h 234"/>
                    <a:gd name="T70" fmla="*/ 205 w 234"/>
                    <a:gd name="T71" fmla="*/ 19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34" h="234">
                      <a:moveTo>
                        <a:pt x="219" y="134"/>
                      </a:moveTo>
                      <a:cubicBezTo>
                        <a:pt x="198" y="113"/>
                        <a:pt x="198" y="113"/>
                        <a:pt x="198" y="113"/>
                      </a:cubicBezTo>
                      <a:cubicBezTo>
                        <a:pt x="198" y="113"/>
                        <a:pt x="198" y="113"/>
                        <a:pt x="198" y="113"/>
                      </a:cubicBezTo>
                      <a:cubicBezTo>
                        <a:pt x="172" y="87"/>
                        <a:pt x="172" y="87"/>
                        <a:pt x="172" y="87"/>
                      </a:cubicBezTo>
                      <a:cubicBezTo>
                        <a:pt x="121" y="37"/>
                        <a:pt x="121" y="37"/>
                        <a:pt x="121" y="37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cubicBezTo>
                        <a:pt x="90" y="5"/>
                        <a:pt x="77" y="0"/>
                        <a:pt x="63" y="0"/>
                      </a:cubicBezTo>
                      <a:cubicBezTo>
                        <a:pt x="49" y="0"/>
                        <a:pt x="36" y="5"/>
                        <a:pt x="26" y="1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5" y="36"/>
                        <a:pt x="0" y="49"/>
                        <a:pt x="0" y="63"/>
                      </a:cubicBezTo>
                      <a:cubicBezTo>
                        <a:pt x="0" y="77"/>
                        <a:pt x="5" y="90"/>
                        <a:pt x="15" y="100"/>
                      </a:cubicBezTo>
                      <a:cubicBezTo>
                        <a:pt x="37" y="121"/>
                        <a:pt x="37" y="121"/>
                        <a:pt x="37" y="121"/>
                      </a:cubicBezTo>
                      <a:cubicBezTo>
                        <a:pt x="113" y="197"/>
                        <a:pt x="113" y="197"/>
                        <a:pt x="113" y="197"/>
                      </a:cubicBezTo>
                      <a:cubicBezTo>
                        <a:pt x="134" y="219"/>
                        <a:pt x="134" y="219"/>
                        <a:pt x="134" y="219"/>
                      </a:cubicBezTo>
                      <a:cubicBezTo>
                        <a:pt x="144" y="229"/>
                        <a:pt x="157" y="234"/>
                        <a:pt x="171" y="234"/>
                      </a:cubicBezTo>
                      <a:cubicBezTo>
                        <a:pt x="185" y="234"/>
                        <a:pt x="198" y="229"/>
                        <a:pt x="208" y="219"/>
                      </a:cubicBezTo>
                      <a:cubicBezTo>
                        <a:pt x="219" y="208"/>
                        <a:pt x="219" y="208"/>
                        <a:pt x="219" y="208"/>
                      </a:cubicBezTo>
                      <a:cubicBezTo>
                        <a:pt x="229" y="198"/>
                        <a:pt x="234" y="185"/>
                        <a:pt x="234" y="171"/>
                      </a:cubicBezTo>
                      <a:cubicBezTo>
                        <a:pt x="234" y="157"/>
                        <a:pt x="229" y="144"/>
                        <a:pt x="219" y="134"/>
                      </a:cubicBezTo>
                      <a:close/>
                      <a:moveTo>
                        <a:pt x="51" y="107"/>
                      </a:moveTo>
                      <a:cubicBezTo>
                        <a:pt x="29" y="86"/>
                        <a:pt x="29" y="86"/>
                        <a:pt x="29" y="86"/>
                      </a:cubicBezTo>
                      <a:cubicBezTo>
                        <a:pt x="17" y="73"/>
                        <a:pt x="17" y="53"/>
                        <a:pt x="29" y="40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6" y="23"/>
                        <a:pt x="55" y="20"/>
                        <a:pt x="63" y="20"/>
                      </a:cubicBezTo>
                      <a:cubicBezTo>
                        <a:pt x="72" y="20"/>
                        <a:pt x="80" y="23"/>
                        <a:pt x="86" y="29"/>
                      </a:cubicBezTo>
                      <a:cubicBezTo>
                        <a:pt x="107" y="51"/>
                        <a:pt x="107" y="51"/>
                        <a:pt x="107" y="51"/>
                      </a:cubicBezTo>
                      <a:lnTo>
                        <a:pt x="51" y="107"/>
                      </a:lnTo>
                      <a:close/>
                      <a:moveTo>
                        <a:pt x="205" y="194"/>
                      </a:moveTo>
                      <a:cubicBezTo>
                        <a:pt x="194" y="205"/>
                        <a:pt x="194" y="205"/>
                        <a:pt x="194" y="205"/>
                      </a:cubicBezTo>
                      <a:cubicBezTo>
                        <a:pt x="188" y="211"/>
                        <a:pt x="179" y="214"/>
                        <a:pt x="171" y="214"/>
                      </a:cubicBezTo>
                      <a:cubicBezTo>
                        <a:pt x="162" y="214"/>
                        <a:pt x="154" y="211"/>
                        <a:pt x="148" y="205"/>
                      </a:cubicBezTo>
                      <a:cubicBezTo>
                        <a:pt x="127" y="183"/>
                        <a:pt x="127" y="183"/>
                        <a:pt x="127" y="183"/>
                      </a:cubicBezTo>
                      <a:cubicBezTo>
                        <a:pt x="183" y="127"/>
                        <a:pt x="183" y="127"/>
                        <a:pt x="183" y="127"/>
                      </a:cubicBezTo>
                      <a:cubicBezTo>
                        <a:pt x="205" y="148"/>
                        <a:pt x="205" y="148"/>
                        <a:pt x="205" y="148"/>
                      </a:cubicBezTo>
                      <a:cubicBezTo>
                        <a:pt x="211" y="154"/>
                        <a:pt x="214" y="162"/>
                        <a:pt x="214" y="171"/>
                      </a:cubicBezTo>
                      <a:cubicBezTo>
                        <a:pt x="214" y="179"/>
                        <a:pt x="211" y="188"/>
                        <a:pt x="205" y="1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36" name="Oval 241">
                  <a:extLst>
                    <a:ext uri="{FF2B5EF4-FFF2-40B4-BE49-F238E27FC236}">
                      <a16:creationId xmlns:a16="http://schemas.microsoft.com/office/drawing/2014/main" id="{28392ADD-9B10-4F3A-B4B5-48FBB4A13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8188" y="7773720"/>
                  <a:ext cx="66667" cy="6666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37" name="Oval 242">
                  <a:extLst>
                    <a:ext uri="{FF2B5EF4-FFF2-40B4-BE49-F238E27FC236}">
                      <a16:creationId xmlns:a16="http://schemas.microsoft.com/office/drawing/2014/main" id="{886D720D-FD90-4771-8033-05DEED98C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3306" y="8044143"/>
                  <a:ext cx="66667" cy="6948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</p:grpSp>
        </p:grp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337BB45F-B8AE-4BE7-932E-4FA00CA4C308}"/>
                </a:ext>
              </a:extLst>
            </p:cNvPr>
            <p:cNvGrpSpPr/>
            <p:nvPr/>
          </p:nvGrpSpPr>
          <p:grpSpPr>
            <a:xfrm>
              <a:off x="15129476" y="6323118"/>
              <a:ext cx="1645920" cy="1645920"/>
              <a:chOff x="15129476" y="6323118"/>
              <a:chExt cx="1645920" cy="1645920"/>
            </a:xfrm>
          </p:grpSpPr>
          <p:sp>
            <p:nvSpPr>
              <p:cNvPr id="21" name="Oval 89">
                <a:extLst>
                  <a:ext uri="{FF2B5EF4-FFF2-40B4-BE49-F238E27FC236}">
                    <a16:creationId xmlns:a16="http://schemas.microsoft.com/office/drawing/2014/main" id="{84E904DC-593F-4AC7-987A-F8BE13D961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29476" y="6323118"/>
                <a:ext cx="1645920" cy="16459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22" name="Group 149">
                <a:extLst>
                  <a:ext uri="{FF2B5EF4-FFF2-40B4-BE49-F238E27FC236}">
                    <a16:creationId xmlns:a16="http://schemas.microsoft.com/office/drawing/2014/main" id="{9284F37C-76E3-43D2-9565-77164F094D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459940" y="6643158"/>
                <a:ext cx="1012683" cy="1005840"/>
                <a:chOff x="6926489" y="1060769"/>
                <a:chExt cx="694837" cy="690142"/>
              </a:xfrm>
              <a:solidFill>
                <a:schemeClr val="bg1"/>
              </a:solidFill>
            </p:grpSpPr>
            <p:sp>
              <p:nvSpPr>
                <p:cNvPr id="24" name="Freeform 223">
                  <a:extLst>
                    <a:ext uri="{FF2B5EF4-FFF2-40B4-BE49-F238E27FC236}">
                      <a16:creationId xmlns:a16="http://schemas.microsoft.com/office/drawing/2014/main" id="{04D20A6C-8F90-40AE-8A43-1B0F8AC999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6489" y="1060769"/>
                  <a:ext cx="694837" cy="690142"/>
                </a:xfrm>
                <a:custGeom>
                  <a:avLst/>
                  <a:gdLst>
                    <a:gd name="T0" fmla="*/ 305 w 313"/>
                    <a:gd name="T1" fmla="*/ 174 h 311"/>
                    <a:gd name="T2" fmla="*/ 173 w 313"/>
                    <a:gd name="T3" fmla="*/ 140 h 311"/>
                    <a:gd name="T4" fmla="*/ 140 w 313"/>
                    <a:gd name="T5" fmla="*/ 8 h 311"/>
                    <a:gd name="T6" fmla="*/ 117 w 313"/>
                    <a:gd name="T7" fmla="*/ 5 h 311"/>
                    <a:gd name="T8" fmla="*/ 114 w 313"/>
                    <a:gd name="T9" fmla="*/ 28 h 311"/>
                    <a:gd name="T10" fmla="*/ 140 w 313"/>
                    <a:gd name="T11" fmla="*/ 144 h 311"/>
                    <a:gd name="T12" fmla="*/ 67 w 313"/>
                    <a:gd name="T13" fmla="*/ 133 h 311"/>
                    <a:gd name="T14" fmla="*/ 29 w 313"/>
                    <a:gd name="T15" fmla="*/ 113 h 311"/>
                    <a:gd name="T16" fmla="*/ 6 w 313"/>
                    <a:gd name="T17" fmla="*/ 117 h 311"/>
                    <a:gd name="T18" fmla="*/ 9 w 313"/>
                    <a:gd name="T19" fmla="*/ 139 h 311"/>
                    <a:gd name="T20" fmla="*/ 130 w 313"/>
                    <a:gd name="T21" fmla="*/ 177 h 311"/>
                    <a:gd name="T22" fmla="*/ 136 w 313"/>
                    <a:gd name="T23" fmla="*/ 177 h 311"/>
                    <a:gd name="T24" fmla="*/ 174 w 313"/>
                    <a:gd name="T25" fmla="*/ 304 h 311"/>
                    <a:gd name="T26" fmla="*/ 187 w 313"/>
                    <a:gd name="T27" fmla="*/ 311 h 311"/>
                    <a:gd name="T28" fmla="*/ 197 w 313"/>
                    <a:gd name="T29" fmla="*/ 307 h 311"/>
                    <a:gd name="T30" fmla="*/ 200 w 313"/>
                    <a:gd name="T31" fmla="*/ 285 h 311"/>
                    <a:gd name="T32" fmla="*/ 169 w 313"/>
                    <a:gd name="T33" fmla="*/ 173 h 311"/>
                    <a:gd name="T34" fmla="*/ 252 w 313"/>
                    <a:gd name="T35" fmla="*/ 181 h 311"/>
                    <a:gd name="T36" fmla="*/ 285 w 313"/>
                    <a:gd name="T37" fmla="*/ 199 h 311"/>
                    <a:gd name="T38" fmla="*/ 295 w 313"/>
                    <a:gd name="T39" fmla="*/ 202 h 311"/>
                    <a:gd name="T40" fmla="*/ 308 w 313"/>
                    <a:gd name="T41" fmla="*/ 196 h 311"/>
                    <a:gd name="T42" fmla="*/ 305 w 313"/>
                    <a:gd name="T43" fmla="*/ 174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3" h="311">
                      <a:moveTo>
                        <a:pt x="305" y="174"/>
                      </a:moveTo>
                      <a:cubicBezTo>
                        <a:pt x="303" y="172"/>
                        <a:pt x="253" y="131"/>
                        <a:pt x="173" y="140"/>
                      </a:cubicBezTo>
                      <a:cubicBezTo>
                        <a:pt x="182" y="60"/>
                        <a:pt x="141" y="10"/>
                        <a:pt x="140" y="8"/>
                      </a:cubicBezTo>
                      <a:cubicBezTo>
                        <a:pt x="134" y="1"/>
                        <a:pt x="124" y="0"/>
                        <a:pt x="117" y="5"/>
                      </a:cubicBezTo>
                      <a:cubicBezTo>
                        <a:pt x="110" y="11"/>
                        <a:pt x="109" y="21"/>
                        <a:pt x="114" y="28"/>
                      </a:cubicBezTo>
                      <a:cubicBezTo>
                        <a:pt x="115" y="29"/>
                        <a:pt x="151" y="74"/>
                        <a:pt x="140" y="144"/>
                      </a:cubicBezTo>
                      <a:cubicBezTo>
                        <a:pt x="116" y="146"/>
                        <a:pt x="91" y="142"/>
                        <a:pt x="67" y="133"/>
                      </a:cubicBezTo>
                      <a:cubicBezTo>
                        <a:pt x="43" y="124"/>
                        <a:pt x="29" y="113"/>
                        <a:pt x="29" y="113"/>
                      </a:cubicBezTo>
                      <a:cubicBezTo>
                        <a:pt x="21" y="108"/>
                        <a:pt x="11" y="109"/>
                        <a:pt x="6" y="117"/>
                      </a:cubicBezTo>
                      <a:cubicBezTo>
                        <a:pt x="0" y="124"/>
                        <a:pt x="2" y="134"/>
                        <a:pt x="9" y="139"/>
                      </a:cubicBezTo>
                      <a:cubicBezTo>
                        <a:pt x="12" y="141"/>
                        <a:pt x="61" y="177"/>
                        <a:pt x="130" y="177"/>
                      </a:cubicBezTo>
                      <a:cubicBezTo>
                        <a:pt x="132" y="177"/>
                        <a:pt x="134" y="177"/>
                        <a:pt x="136" y="177"/>
                      </a:cubicBezTo>
                      <a:cubicBezTo>
                        <a:pt x="134" y="249"/>
                        <a:pt x="172" y="302"/>
                        <a:pt x="174" y="304"/>
                      </a:cubicBezTo>
                      <a:cubicBezTo>
                        <a:pt x="177" y="308"/>
                        <a:pt x="182" y="311"/>
                        <a:pt x="187" y="311"/>
                      </a:cubicBezTo>
                      <a:cubicBezTo>
                        <a:pt x="190" y="311"/>
                        <a:pt x="194" y="310"/>
                        <a:pt x="197" y="307"/>
                      </a:cubicBezTo>
                      <a:cubicBezTo>
                        <a:pt x="204" y="302"/>
                        <a:pt x="205" y="292"/>
                        <a:pt x="200" y="285"/>
                      </a:cubicBezTo>
                      <a:cubicBezTo>
                        <a:pt x="200" y="284"/>
                        <a:pt x="165" y="237"/>
                        <a:pt x="169" y="173"/>
                      </a:cubicBezTo>
                      <a:cubicBezTo>
                        <a:pt x="198" y="169"/>
                        <a:pt x="226" y="172"/>
                        <a:pt x="252" y="181"/>
                      </a:cubicBezTo>
                      <a:cubicBezTo>
                        <a:pt x="273" y="189"/>
                        <a:pt x="285" y="198"/>
                        <a:pt x="285" y="199"/>
                      </a:cubicBezTo>
                      <a:cubicBezTo>
                        <a:pt x="288" y="201"/>
                        <a:pt x="292" y="202"/>
                        <a:pt x="295" y="202"/>
                      </a:cubicBezTo>
                      <a:cubicBezTo>
                        <a:pt x="300" y="202"/>
                        <a:pt x="305" y="200"/>
                        <a:pt x="308" y="196"/>
                      </a:cubicBezTo>
                      <a:cubicBezTo>
                        <a:pt x="313" y="190"/>
                        <a:pt x="312" y="179"/>
                        <a:pt x="305" y="1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25" name="Freeform 224">
                  <a:extLst>
                    <a:ext uri="{FF2B5EF4-FFF2-40B4-BE49-F238E27FC236}">
                      <a16:creationId xmlns:a16="http://schemas.microsoft.com/office/drawing/2014/main" id="{C92057F2-001B-48A0-BCE9-B7C4EA781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1231" y="1491755"/>
                  <a:ext cx="108920" cy="106104"/>
                </a:xfrm>
                <a:custGeom>
                  <a:avLst/>
                  <a:gdLst>
                    <a:gd name="T0" fmla="*/ 9 w 49"/>
                    <a:gd name="T1" fmla="*/ 48 h 48"/>
                    <a:gd name="T2" fmla="*/ 15 w 49"/>
                    <a:gd name="T3" fmla="*/ 46 h 48"/>
                    <a:gd name="T4" fmla="*/ 46 w 49"/>
                    <a:gd name="T5" fmla="*/ 14 h 48"/>
                    <a:gd name="T6" fmla="*/ 46 w 49"/>
                    <a:gd name="T7" fmla="*/ 3 h 48"/>
                    <a:gd name="T8" fmla="*/ 35 w 49"/>
                    <a:gd name="T9" fmla="*/ 3 h 48"/>
                    <a:gd name="T10" fmla="*/ 3 w 49"/>
                    <a:gd name="T11" fmla="*/ 34 h 48"/>
                    <a:gd name="T12" fmla="*/ 3 w 49"/>
                    <a:gd name="T13" fmla="*/ 46 h 48"/>
                    <a:gd name="T14" fmla="*/ 9 w 49"/>
                    <a:gd name="T1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" h="48">
                      <a:moveTo>
                        <a:pt x="9" y="48"/>
                      </a:moveTo>
                      <a:cubicBezTo>
                        <a:pt x="11" y="48"/>
                        <a:pt x="13" y="48"/>
                        <a:pt x="15" y="46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9" y="11"/>
                        <a:pt x="49" y="6"/>
                        <a:pt x="46" y="3"/>
                      </a:cubicBezTo>
                      <a:cubicBezTo>
                        <a:pt x="43" y="0"/>
                        <a:pt x="38" y="0"/>
                        <a:pt x="35" y="3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0" y="38"/>
                        <a:pt x="0" y="43"/>
                        <a:pt x="3" y="46"/>
                      </a:cubicBezTo>
                      <a:cubicBezTo>
                        <a:pt x="5" y="48"/>
                        <a:pt x="7" y="48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26" name="Freeform 225">
                  <a:extLst>
                    <a:ext uri="{FF2B5EF4-FFF2-40B4-BE49-F238E27FC236}">
                      <a16:creationId xmlns:a16="http://schemas.microsoft.com/office/drawing/2014/main" id="{E7F2D944-69D1-4A27-8FC6-A6D84165D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33062" y="1462647"/>
                  <a:ext cx="59155" cy="58216"/>
                </a:xfrm>
                <a:custGeom>
                  <a:avLst/>
                  <a:gdLst>
                    <a:gd name="T0" fmla="*/ 24 w 27"/>
                    <a:gd name="T1" fmla="*/ 3 h 26"/>
                    <a:gd name="T2" fmla="*/ 12 w 27"/>
                    <a:gd name="T3" fmla="*/ 3 h 26"/>
                    <a:gd name="T4" fmla="*/ 4 w 27"/>
                    <a:gd name="T5" fmla="*/ 12 h 26"/>
                    <a:gd name="T6" fmla="*/ 4 w 27"/>
                    <a:gd name="T7" fmla="*/ 24 h 26"/>
                    <a:gd name="T8" fmla="*/ 9 w 27"/>
                    <a:gd name="T9" fmla="*/ 26 h 26"/>
                    <a:gd name="T10" fmla="*/ 15 w 27"/>
                    <a:gd name="T11" fmla="*/ 24 h 26"/>
                    <a:gd name="T12" fmla="*/ 24 w 27"/>
                    <a:gd name="T13" fmla="*/ 15 h 26"/>
                    <a:gd name="T14" fmla="*/ 24 w 27"/>
                    <a:gd name="T15" fmla="*/ 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26">
                      <a:moveTo>
                        <a:pt x="24" y="3"/>
                      </a:moveTo>
                      <a:cubicBezTo>
                        <a:pt x="21" y="0"/>
                        <a:pt x="16" y="0"/>
                        <a:pt x="12" y="3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0" y="15"/>
                        <a:pt x="0" y="21"/>
                        <a:pt x="4" y="24"/>
                      </a:cubicBezTo>
                      <a:cubicBezTo>
                        <a:pt x="5" y="25"/>
                        <a:pt x="7" y="26"/>
                        <a:pt x="9" y="26"/>
                      </a:cubicBezTo>
                      <a:cubicBezTo>
                        <a:pt x="11" y="26"/>
                        <a:pt x="13" y="25"/>
                        <a:pt x="15" y="24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7" y="12"/>
                        <a:pt x="27" y="7"/>
                        <a:pt x="2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27" name="Freeform 226">
                  <a:extLst>
                    <a:ext uri="{FF2B5EF4-FFF2-40B4-BE49-F238E27FC236}">
                      <a16:creationId xmlns:a16="http://schemas.microsoft.com/office/drawing/2014/main" id="{E07A1CFA-C80F-4E28-ADD2-2F675FFE1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88462" y="1520863"/>
                  <a:ext cx="154930" cy="154930"/>
                </a:xfrm>
                <a:custGeom>
                  <a:avLst/>
                  <a:gdLst>
                    <a:gd name="T0" fmla="*/ 56 w 70"/>
                    <a:gd name="T1" fmla="*/ 4 h 70"/>
                    <a:gd name="T2" fmla="*/ 3 w 70"/>
                    <a:gd name="T3" fmla="*/ 56 h 70"/>
                    <a:gd name="T4" fmla="*/ 3 w 70"/>
                    <a:gd name="T5" fmla="*/ 67 h 70"/>
                    <a:gd name="T6" fmla="*/ 9 w 70"/>
                    <a:gd name="T7" fmla="*/ 70 h 70"/>
                    <a:gd name="T8" fmla="*/ 15 w 70"/>
                    <a:gd name="T9" fmla="*/ 67 h 70"/>
                    <a:gd name="T10" fmla="*/ 67 w 70"/>
                    <a:gd name="T11" fmla="*/ 15 h 70"/>
                    <a:gd name="T12" fmla="*/ 67 w 70"/>
                    <a:gd name="T13" fmla="*/ 4 h 70"/>
                    <a:gd name="T14" fmla="*/ 56 w 70"/>
                    <a:gd name="T15" fmla="*/ 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70">
                      <a:moveTo>
                        <a:pt x="56" y="4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0" y="59"/>
                        <a:pt x="0" y="64"/>
                        <a:pt x="3" y="67"/>
                      </a:cubicBezTo>
                      <a:cubicBezTo>
                        <a:pt x="5" y="69"/>
                        <a:pt x="7" y="70"/>
                        <a:pt x="9" y="70"/>
                      </a:cubicBezTo>
                      <a:cubicBezTo>
                        <a:pt x="11" y="70"/>
                        <a:pt x="13" y="69"/>
                        <a:pt x="15" y="67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70" y="12"/>
                        <a:pt x="70" y="7"/>
                        <a:pt x="67" y="4"/>
                      </a:cubicBezTo>
                      <a:cubicBezTo>
                        <a:pt x="64" y="0"/>
                        <a:pt x="59" y="0"/>
                        <a:pt x="5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28" name="Freeform 227">
                  <a:extLst>
                    <a:ext uri="{FF2B5EF4-FFF2-40B4-BE49-F238E27FC236}">
                      <a16:creationId xmlns:a16="http://schemas.microsoft.com/office/drawing/2014/main" id="{C13F69B3-A9A2-48B9-9907-1A3EC6770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1419" y="1211942"/>
                  <a:ext cx="111738" cy="108920"/>
                </a:xfrm>
                <a:custGeom>
                  <a:avLst/>
                  <a:gdLst>
                    <a:gd name="T0" fmla="*/ 35 w 50"/>
                    <a:gd name="T1" fmla="*/ 3 h 49"/>
                    <a:gd name="T2" fmla="*/ 3 w 50"/>
                    <a:gd name="T3" fmla="*/ 35 h 49"/>
                    <a:gd name="T4" fmla="*/ 3 w 50"/>
                    <a:gd name="T5" fmla="*/ 46 h 49"/>
                    <a:gd name="T6" fmla="*/ 9 w 50"/>
                    <a:gd name="T7" fmla="*/ 49 h 49"/>
                    <a:gd name="T8" fmla="*/ 15 w 50"/>
                    <a:gd name="T9" fmla="*/ 46 h 49"/>
                    <a:gd name="T10" fmla="*/ 46 w 50"/>
                    <a:gd name="T11" fmla="*/ 15 h 49"/>
                    <a:gd name="T12" fmla="*/ 46 w 50"/>
                    <a:gd name="T13" fmla="*/ 3 h 49"/>
                    <a:gd name="T14" fmla="*/ 35 w 50"/>
                    <a:gd name="T15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49">
                      <a:moveTo>
                        <a:pt x="35" y="3"/>
                      </a:move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0" y="38"/>
                        <a:pt x="0" y="43"/>
                        <a:pt x="3" y="46"/>
                      </a:cubicBezTo>
                      <a:cubicBezTo>
                        <a:pt x="5" y="48"/>
                        <a:pt x="7" y="49"/>
                        <a:pt x="9" y="49"/>
                      </a:cubicBezTo>
                      <a:cubicBezTo>
                        <a:pt x="11" y="49"/>
                        <a:pt x="13" y="48"/>
                        <a:pt x="15" y="46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50" y="11"/>
                        <a:pt x="50" y="6"/>
                        <a:pt x="46" y="3"/>
                      </a:cubicBezTo>
                      <a:cubicBezTo>
                        <a:pt x="43" y="0"/>
                        <a:pt x="38" y="0"/>
                        <a:pt x="3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29" name="Freeform 228">
                  <a:extLst>
                    <a:ext uri="{FF2B5EF4-FFF2-40B4-BE49-F238E27FC236}">
                      <a16:creationId xmlns:a16="http://schemas.microsoft.com/office/drawing/2014/main" id="{B10F9935-6F02-483E-8F77-D3147CCAE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9354" y="1289877"/>
                  <a:ext cx="60094" cy="57277"/>
                </a:xfrm>
                <a:custGeom>
                  <a:avLst/>
                  <a:gdLst>
                    <a:gd name="T0" fmla="*/ 3 w 27"/>
                    <a:gd name="T1" fmla="*/ 24 h 26"/>
                    <a:gd name="T2" fmla="*/ 9 w 27"/>
                    <a:gd name="T3" fmla="*/ 26 h 26"/>
                    <a:gd name="T4" fmla="*/ 15 w 27"/>
                    <a:gd name="T5" fmla="*/ 24 h 26"/>
                    <a:gd name="T6" fmla="*/ 24 w 27"/>
                    <a:gd name="T7" fmla="*/ 15 h 26"/>
                    <a:gd name="T8" fmla="*/ 24 w 27"/>
                    <a:gd name="T9" fmla="*/ 3 h 26"/>
                    <a:gd name="T10" fmla="*/ 12 w 27"/>
                    <a:gd name="T11" fmla="*/ 3 h 26"/>
                    <a:gd name="T12" fmla="*/ 3 w 27"/>
                    <a:gd name="T13" fmla="*/ 12 h 26"/>
                    <a:gd name="T14" fmla="*/ 3 w 27"/>
                    <a:gd name="T15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26">
                      <a:moveTo>
                        <a:pt x="3" y="24"/>
                      </a:moveTo>
                      <a:cubicBezTo>
                        <a:pt x="5" y="25"/>
                        <a:pt x="7" y="26"/>
                        <a:pt x="9" y="26"/>
                      </a:cubicBezTo>
                      <a:cubicBezTo>
                        <a:pt x="11" y="26"/>
                        <a:pt x="13" y="25"/>
                        <a:pt x="15" y="24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7" y="12"/>
                        <a:pt x="27" y="6"/>
                        <a:pt x="24" y="3"/>
                      </a:cubicBezTo>
                      <a:cubicBezTo>
                        <a:pt x="21" y="0"/>
                        <a:pt x="16" y="0"/>
                        <a:pt x="12" y="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5"/>
                        <a:pt x="0" y="20"/>
                        <a:pt x="3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30" name="Freeform 229">
                  <a:extLst>
                    <a:ext uri="{FF2B5EF4-FFF2-40B4-BE49-F238E27FC236}">
                      <a16:creationId xmlns:a16="http://schemas.microsoft.com/office/drawing/2014/main" id="{D9E0CC6E-0497-4805-95ED-5C9296274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6301" y="1138703"/>
                  <a:ext cx="155869" cy="153052"/>
                </a:xfrm>
                <a:custGeom>
                  <a:avLst/>
                  <a:gdLst>
                    <a:gd name="T0" fmla="*/ 9 w 70"/>
                    <a:gd name="T1" fmla="*/ 69 h 69"/>
                    <a:gd name="T2" fmla="*/ 14 w 70"/>
                    <a:gd name="T3" fmla="*/ 67 h 69"/>
                    <a:gd name="T4" fmla="*/ 67 w 70"/>
                    <a:gd name="T5" fmla="*/ 14 h 69"/>
                    <a:gd name="T6" fmla="*/ 67 w 70"/>
                    <a:gd name="T7" fmla="*/ 3 h 69"/>
                    <a:gd name="T8" fmla="*/ 55 w 70"/>
                    <a:gd name="T9" fmla="*/ 3 h 69"/>
                    <a:gd name="T10" fmla="*/ 3 w 70"/>
                    <a:gd name="T11" fmla="*/ 55 h 69"/>
                    <a:gd name="T12" fmla="*/ 3 w 70"/>
                    <a:gd name="T13" fmla="*/ 67 h 69"/>
                    <a:gd name="T14" fmla="*/ 9 w 70"/>
                    <a:gd name="T1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69">
                      <a:moveTo>
                        <a:pt x="9" y="69"/>
                      </a:moveTo>
                      <a:cubicBezTo>
                        <a:pt x="11" y="69"/>
                        <a:pt x="13" y="68"/>
                        <a:pt x="14" y="67"/>
                      </a:cubicBez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70" y="11"/>
                        <a:pt x="70" y="6"/>
                        <a:pt x="67" y="3"/>
                      </a:cubicBezTo>
                      <a:cubicBezTo>
                        <a:pt x="63" y="0"/>
                        <a:pt x="58" y="0"/>
                        <a:pt x="55" y="3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0" y="58"/>
                        <a:pt x="0" y="64"/>
                        <a:pt x="3" y="67"/>
                      </a:cubicBezTo>
                      <a:cubicBezTo>
                        <a:pt x="4" y="68"/>
                        <a:pt x="6" y="69"/>
                        <a:pt x="9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</p:grpSp>
        </p:grpSp>
        <p:grpSp>
          <p:nvGrpSpPr>
            <p:cNvPr id="13" name="Group 23">
              <a:extLst>
                <a:ext uri="{FF2B5EF4-FFF2-40B4-BE49-F238E27FC236}">
                  <a16:creationId xmlns:a16="http://schemas.microsoft.com/office/drawing/2014/main" id="{0A07C3F6-0F25-4B40-AB96-45D87E1B100C}"/>
                </a:ext>
              </a:extLst>
            </p:cNvPr>
            <p:cNvGrpSpPr/>
            <p:nvPr/>
          </p:nvGrpSpPr>
          <p:grpSpPr>
            <a:xfrm>
              <a:off x="10058390" y="6323118"/>
              <a:ext cx="1645920" cy="1645920"/>
              <a:chOff x="10058390" y="6323118"/>
              <a:chExt cx="1645920" cy="1645920"/>
            </a:xfrm>
          </p:grpSpPr>
          <p:sp>
            <p:nvSpPr>
              <p:cNvPr id="14" name="Oval 103">
                <a:extLst>
                  <a:ext uri="{FF2B5EF4-FFF2-40B4-BE49-F238E27FC236}">
                    <a16:creationId xmlns:a16="http://schemas.microsoft.com/office/drawing/2014/main" id="{64B6B63A-6F08-4EA2-90E8-A30761AAF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8390" y="6323118"/>
                <a:ext cx="1645920" cy="16459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grpSp>
            <p:nvGrpSpPr>
              <p:cNvPr id="15" name="Group 157">
                <a:extLst>
                  <a:ext uri="{FF2B5EF4-FFF2-40B4-BE49-F238E27FC236}">
                    <a16:creationId xmlns:a16="http://schemas.microsoft.com/office/drawing/2014/main" id="{6CDEFFE9-44C5-4539-B61A-DDF0DF8D82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474657" y="6675394"/>
                <a:ext cx="802301" cy="914400"/>
                <a:chOff x="7750165" y="1462913"/>
                <a:chExt cx="470423" cy="536151"/>
              </a:xfrm>
              <a:solidFill>
                <a:schemeClr val="bg1"/>
              </a:solidFill>
            </p:grpSpPr>
            <p:sp>
              <p:nvSpPr>
                <p:cNvPr id="16" name="Freeform 134">
                  <a:extLst>
                    <a:ext uri="{FF2B5EF4-FFF2-40B4-BE49-F238E27FC236}">
                      <a16:creationId xmlns:a16="http://schemas.microsoft.com/office/drawing/2014/main" id="{AC432EFE-7FB8-47F3-A6CB-118A31CB1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5987" y="1462913"/>
                  <a:ext cx="217841" cy="397184"/>
                </a:xfrm>
                <a:custGeom>
                  <a:avLst/>
                  <a:gdLst>
                    <a:gd name="T0" fmla="*/ 24 w 98"/>
                    <a:gd name="T1" fmla="*/ 127 h 179"/>
                    <a:gd name="T2" fmla="*/ 21 w 98"/>
                    <a:gd name="T3" fmla="*/ 131 h 179"/>
                    <a:gd name="T4" fmla="*/ 21 w 98"/>
                    <a:gd name="T5" fmla="*/ 151 h 179"/>
                    <a:gd name="T6" fmla="*/ 43 w 98"/>
                    <a:gd name="T7" fmla="*/ 179 h 179"/>
                    <a:gd name="T8" fmla="*/ 50 w 98"/>
                    <a:gd name="T9" fmla="*/ 176 h 179"/>
                    <a:gd name="T10" fmla="*/ 56 w 98"/>
                    <a:gd name="T11" fmla="*/ 179 h 179"/>
                    <a:gd name="T12" fmla="*/ 79 w 98"/>
                    <a:gd name="T13" fmla="*/ 151 h 179"/>
                    <a:gd name="T14" fmla="*/ 79 w 98"/>
                    <a:gd name="T15" fmla="*/ 133 h 179"/>
                    <a:gd name="T16" fmla="*/ 74 w 98"/>
                    <a:gd name="T17" fmla="*/ 127 h 179"/>
                    <a:gd name="T18" fmla="*/ 82 w 98"/>
                    <a:gd name="T19" fmla="*/ 103 h 179"/>
                    <a:gd name="T20" fmla="*/ 94 w 98"/>
                    <a:gd name="T21" fmla="*/ 36 h 179"/>
                    <a:gd name="T22" fmla="*/ 49 w 98"/>
                    <a:gd name="T23" fmla="*/ 0 h 179"/>
                    <a:gd name="T24" fmla="*/ 4 w 98"/>
                    <a:gd name="T25" fmla="*/ 36 h 179"/>
                    <a:gd name="T26" fmla="*/ 16 w 98"/>
                    <a:gd name="T27" fmla="*/ 103 h 179"/>
                    <a:gd name="T28" fmla="*/ 24 w 98"/>
                    <a:gd name="T29" fmla="*/ 127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8" h="179">
                      <a:moveTo>
                        <a:pt x="24" y="127"/>
                      </a:moveTo>
                      <a:cubicBezTo>
                        <a:pt x="23" y="129"/>
                        <a:pt x="22" y="130"/>
                        <a:pt x="21" y="131"/>
                      </a:cubicBezTo>
                      <a:cubicBezTo>
                        <a:pt x="21" y="151"/>
                        <a:pt x="21" y="151"/>
                        <a:pt x="21" y="151"/>
                      </a:cubicBezTo>
                      <a:cubicBezTo>
                        <a:pt x="21" y="165"/>
                        <a:pt x="31" y="176"/>
                        <a:pt x="43" y="179"/>
                      </a:cubicBezTo>
                      <a:cubicBezTo>
                        <a:pt x="45" y="177"/>
                        <a:pt x="47" y="176"/>
                        <a:pt x="50" y="176"/>
                      </a:cubicBezTo>
                      <a:cubicBezTo>
                        <a:pt x="53" y="176"/>
                        <a:pt x="55" y="177"/>
                        <a:pt x="56" y="179"/>
                      </a:cubicBezTo>
                      <a:cubicBezTo>
                        <a:pt x="69" y="176"/>
                        <a:pt x="79" y="165"/>
                        <a:pt x="79" y="151"/>
                      </a:cubicBezTo>
                      <a:cubicBezTo>
                        <a:pt x="79" y="133"/>
                        <a:pt x="79" y="133"/>
                        <a:pt x="79" y="133"/>
                      </a:cubicBezTo>
                      <a:cubicBezTo>
                        <a:pt x="77" y="131"/>
                        <a:pt x="76" y="129"/>
                        <a:pt x="74" y="127"/>
                      </a:cubicBezTo>
                      <a:cubicBezTo>
                        <a:pt x="74" y="127"/>
                        <a:pt x="68" y="120"/>
                        <a:pt x="82" y="103"/>
                      </a:cubicBezTo>
                      <a:cubicBezTo>
                        <a:pt x="96" y="85"/>
                        <a:pt x="98" y="57"/>
                        <a:pt x="94" y="36"/>
                      </a:cubicBezTo>
                      <a:cubicBezTo>
                        <a:pt x="90" y="14"/>
                        <a:pt x="70" y="0"/>
                        <a:pt x="49" y="0"/>
                      </a:cubicBezTo>
                      <a:cubicBezTo>
                        <a:pt x="28" y="0"/>
                        <a:pt x="8" y="14"/>
                        <a:pt x="4" y="36"/>
                      </a:cubicBezTo>
                      <a:cubicBezTo>
                        <a:pt x="0" y="57"/>
                        <a:pt x="2" y="85"/>
                        <a:pt x="16" y="103"/>
                      </a:cubicBezTo>
                      <a:cubicBezTo>
                        <a:pt x="30" y="120"/>
                        <a:pt x="24" y="127"/>
                        <a:pt x="24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19" name="Freeform 135">
                  <a:extLst>
                    <a:ext uri="{FF2B5EF4-FFF2-40B4-BE49-F238E27FC236}">
                      <a16:creationId xmlns:a16="http://schemas.microsoft.com/office/drawing/2014/main" id="{BBB036EF-A559-4D26-A10C-1A6A54137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0165" y="1769017"/>
                  <a:ext cx="470423" cy="230047"/>
                </a:xfrm>
                <a:custGeom>
                  <a:avLst/>
                  <a:gdLst>
                    <a:gd name="T0" fmla="*/ 194 w 212"/>
                    <a:gd name="T1" fmla="*/ 18 h 104"/>
                    <a:gd name="T2" fmla="*/ 144 w 212"/>
                    <a:gd name="T3" fmla="*/ 1 h 104"/>
                    <a:gd name="T4" fmla="*/ 144 w 212"/>
                    <a:gd name="T5" fmla="*/ 13 h 104"/>
                    <a:gd name="T6" fmla="*/ 114 w 212"/>
                    <a:gd name="T7" fmla="*/ 49 h 104"/>
                    <a:gd name="T8" fmla="*/ 111 w 212"/>
                    <a:gd name="T9" fmla="*/ 53 h 104"/>
                    <a:gd name="T10" fmla="*/ 111 w 212"/>
                    <a:gd name="T11" fmla="*/ 64 h 104"/>
                    <a:gd name="T12" fmla="*/ 132 w 212"/>
                    <a:gd name="T13" fmla="*/ 85 h 104"/>
                    <a:gd name="T14" fmla="*/ 153 w 212"/>
                    <a:gd name="T15" fmla="*/ 64 h 104"/>
                    <a:gd name="T16" fmla="*/ 153 w 212"/>
                    <a:gd name="T17" fmla="*/ 57 h 104"/>
                    <a:gd name="T18" fmla="*/ 142 w 212"/>
                    <a:gd name="T19" fmla="*/ 44 h 104"/>
                    <a:gd name="T20" fmla="*/ 156 w 212"/>
                    <a:gd name="T21" fmla="*/ 30 h 104"/>
                    <a:gd name="T22" fmla="*/ 169 w 212"/>
                    <a:gd name="T23" fmla="*/ 44 h 104"/>
                    <a:gd name="T24" fmla="*/ 160 w 212"/>
                    <a:gd name="T25" fmla="*/ 57 h 104"/>
                    <a:gd name="T26" fmla="*/ 160 w 212"/>
                    <a:gd name="T27" fmla="*/ 64 h 104"/>
                    <a:gd name="T28" fmla="*/ 132 w 212"/>
                    <a:gd name="T29" fmla="*/ 92 h 104"/>
                    <a:gd name="T30" fmla="*/ 103 w 212"/>
                    <a:gd name="T31" fmla="*/ 64 h 104"/>
                    <a:gd name="T32" fmla="*/ 103 w 212"/>
                    <a:gd name="T33" fmla="*/ 53 h 104"/>
                    <a:gd name="T34" fmla="*/ 100 w 212"/>
                    <a:gd name="T35" fmla="*/ 49 h 104"/>
                    <a:gd name="T36" fmla="*/ 70 w 212"/>
                    <a:gd name="T37" fmla="*/ 13 h 104"/>
                    <a:gd name="T38" fmla="*/ 70 w 212"/>
                    <a:gd name="T39" fmla="*/ 0 h 104"/>
                    <a:gd name="T40" fmla="*/ 18 w 212"/>
                    <a:gd name="T41" fmla="*/ 18 h 104"/>
                    <a:gd name="T42" fmla="*/ 5 w 212"/>
                    <a:gd name="T43" fmla="*/ 97 h 104"/>
                    <a:gd name="T44" fmla="*/ 106 w 212"/>
                    <a:gd name="T45" fmla="*/ 104 h 104"/>
                    <a:gd name="T46" fmla="*/ 207 w 212"/>
                    <a:gd name="T47" fmla="*/ 97 h 104"/>
                    <a:gd name="T48" fmla="*/ 194 w 212"/>
                    <a:gd name="T49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2" h="104">
                      <a:moveTo>
                        <a:pt x="194" y="18"/>
                      </a:moveTo>
                      <a:cubicBezTo>
                        <a:pt x="180" y="8"/>
                        <a:pt x="160" y="10"/>
                        <a:pt x="144" y="1"/>
                      </a:cubicBezTo>
                      <a:cubicBezTo>
                        <a:pt x="144" y="13"/>
                        <a:pt x="144" y="13"/>
                        <a:pt x="144" y="13"/>
                      </a:cubicBezTo>
                      <a:cubicBezTo>
                        <a:pt x="144" y="31"/>
                        <a:pt x="131" y="46"/>
                        <a:pt x="114" y="49"/>
                      </a:cubicBezTo>
                      <a:cubicBezTo>
                        <a:pt x="114" y="51"/>
                        <a:pt x="112" y="52"/>
                        <a:pt x="111" y="53"/>
                      </a:cubicBezTo>
                      <a:cubicBezTo>
                        <a:pt x="111" y="64"/>
                        <a:pt x="111" y="64"/>
                        <a:pt x="111" y="64"/>
                      </a:cubicBezTo>
                      <a:cubicBezTo>
                        <a:pt x="111" y="76"/>
                        <a:pt x="120" y="85"/>
                        <a:pt x="132" y="85"/>
                      </a:cubicBezTo>
                      <a:cubicBezTo>
                        <a:pt x="143" y="85"/>
                        <a:pt x="153" y="76"/>
                        <a:pt x="153" y="64"/>
                      </a:cubicBezTo>
                      <a:cubicBezTo>
                        <a:pt x="153" y="57"/>
                        <a:pt x="153" y="57"/>
                        <a:pt x="153" y="57"/>
                      </a:cubicBezTo>
                      <a:cubicBezTo>
                        <a:pt x="147" y="56"/>
                        <a:pt x="142" y="51"/>
                        <a:pt x="142" y="44"/>
                      </a:cubicBezTo>
                      <a:cubicBezTo>
                        <a:pt x="142" y="36"/>
                        <a:pt x="148" y="30"/>
                        <a:pt x="156" y="30"/>
                      </a:cubicBezTo>
                      <a:cubicBezTo>
                        <a:pt x="163" y="30"/>
                        <a:pt x="169" y="36"/>
                        <a:pt x="169" y="44"/>
                      </a:cubicBezTo>
                      <a:cubicBezTo>
                        <a:pt x="169" y="50"/>
                        <a:pt x="165" y="55"/>
                        <a:pt x="160" y="57"/>
                      </a:cubicBezTo>
                      <a:cubicBezTo>
                        <a:pt x="160" y="64"/>
                        <a:pt x="160" y="64"/>
                        <a:pt x="160" y="64"/>
                      </a:cubicBezTo>
                      <a:cubicBezTo>
                        <a:pt x="160" y="80"/>
                        <a:pt x="147" y="92"/>
                        <a:pt x="132" y="92"/>
                      </a:cubicBezTo>
                      <a:cubicBezTo>
                        <a:pt x="116" y="92"/>
                        <a:pt x="103" y="80"/>
                        <a:pt x="103" y="64"/>
                      </a:cubicBezTo>
                      <a:cubicBezTo>
                        <a:pt x="103" y="53"/>
                        <a:pt x="103" y="53"/>
                        <a:pt x="103" y="53"/>
                      </a:cubicBezTo>
                      <a:cubicBezTo>
                        <a:pt x="102" y="52"/>
                        <a:pt x="100" y="51"/>
                        <a:pt x="100" y="49"/>
                      </a:cubicBezTo>
                      <a:cubicBezTo>
                        <a:pt x="83" y="46"/>
                        <a:pt x="70" y="31"/>
                        <a:pt x="70" y="13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53" y="10"/>
                        <a:pt x="33" y="8"/>
                        <a:pt x="18" y="18"/>
                      </a:cubicBezTo>
                      <a:cubicBezTo>
                        <a:pt x="0" y="31"/>
                        <a:pt x="5" y="97"/>
                        <a:pt x="5" y="97"/>
                      </a:cubicBezTo>
                      <a:cubicBezTo>
                        <a:pt x="106" y="104"/>
                        <a:pt x="106" y="104"/>
                        <a:pt x="106" y="104"/>
                      </a:cubicBezTo>
                      <a:cubicBezTo>
                        <a:pt x="207" y="97"/>
                        <a:pt x="207" y="97"/>
                        <a:pt x="207" y="97"/>
                      </a:cubicBezTo>
                      <a:cubicBezTo>
                        <a:pt x="207" y="97"/>
                        <a:pt x="212" y="31"/>
                        <a:pt x="19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  <p:sp>
              <p:nvSpPr>
                <p:cNvPr id="20" name="Oval 136">
                  <a:extLst>
                    <a:ext uri="{FF2B5EF4-FFF2-40B4-BE49-F238E27FC236}">
                      <a16:creationId xmlns:a16="http://schemas.microsoft.com/office/drawing/2014/main" id="{4529EE79-2282-47FC-B992-F222CD1E9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0682" y="1852585"/>
                  <a:ext cx="28169" cy="2723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37160" tIns="68580" rIns="137160" bIns="6858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0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84883487"/>
      </p:ext>
    </p:extLst>
  </p:cSld>
  <p:clrMapOvr>
    <a:masterClrMapping/>
  </p:clrMapOvr>
  <p:transition spd="slow">
    <p:circl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4843AE7-72CB-608B-6C1A-E9D00979C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85900"/>
            <a:ext cx="9753600" cy="7315200"/>
          </a:xfrm>
          <a:prstGeom prst="rect">
            <a:avLst/>
          </a:prstGeom>
        </p:spPr>
      </p:pic>
      <p:sp>
        <p:nvSpPr>
          <p:cNvPr id="15" name="Oval 5">
            <a:extLst>
              <a:ext uri="{FF2B5EF4-FFF2-40B4-BE49-F238E27FC236}">
                <a16:creationId xmlns:a16="http://schemas.microsoft.com/office/drawing/2014/main" id="{6BC15281-3B98-40EB-8682-77899693FB83}"/>
              </a:ext>
            </a:extLst>
          </p:cNvPr>
          <p:cNvSpPr/>
          <p:nvPr/>
        </p:nvSpPr>
        <p:spPr>
          <a:xfrm>
            <a:off x="2091206" y="4778614"/>
            <a:ext cx="3474720" cy="2376544"/>
          </a:xfrm>
          <a:prstGeom prst="ellipse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>
              <a:spcBef>
                <a:spcPts val="900"/>
              </a:spcBef>
            </a:pPr>
            <a:r>
              <a:rPr lang="cs-CZ" sz="4000" dirty="0"/>
              <a:t>BEZPLATNÁ VÝPŮJČKA</a:t>
            </a:r>
            <a:endParaRPr lang="en-US" sz="4000" dirty="0"/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AF45CE5B-5486-48A7-903D-C8FB6F40D4A5}"/>
              </a:ext>
            </a:extLst>
          </p:cNvPr>
          <p:cNvSpPr>
            <a:spLocks noChangeAspect="1"/>
          </p:cNvSpPr>
          <p:nvPr/>
        </p:nvSpPr>
        <p:spPr>
          <a:xfrm>
            <a:off x="12106006" y="4778614"/>
            <a:ext cx="3474720" cy="2376544"/>
          </a:xfrm>
          <a:prstGeom prst="ellipse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rtlCol="0" anchor="ctr" anchorCtr="1"/>
          <a:lstStyle/>
          <a:p>
            <a:pPr algn="ctr">
              <a:spcBef>
                <a:spcPts val="900"/>
              </a:spcBef>
            </a:pPr>
            <a:r>
              <a:rPr lang="cs-CZ" sz="4000" dirty="0"/>
              <a:t>GRANTY, DARY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05980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uzavřeného systému:</a:t>
            </a:r>
            <a:endParaRPr lang="en-US" dirty="0"/>
          </a:p>
        </p:txBody>
      </p:sp>
      <p:sp>
        <p:nvSpPr>
          <p:cNvPr id="257" name="TextBox 256"/>
          <p:cNvSpPr txBox="1">
            <a:spLocks/>
          </p:cNvSpPr>
          <p:nvPr/>
        </p:nvSpPr>
        <p:spPr>
          <a:xfrm>
            <a:off x="2560391" y="8076000"/>
            <a:ext cx="8503827" cy="1463040"/>
          </a:xfrm>
          <a:prstGeom prst="rect">
            <a:avLst/>
          </a:prstGeom>
          <a:noFill/>
        </p:spPr>
        <p:txBody>
          <a:bodyPr wrap="square" tIns="4572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5400" dirty="0">
                <a:ea typeface="Roboto Condensed" panose="02000000000000000000" pitchFamily="2" charset="0"/>
              </a:rPr>
              <a:t>Poměr nákladů </a:t>
            </a:r>
            <a:r>
              <a:rPr lang="cs-CZ" sz="5400" dirty="0">
                <a:solidFill>
                  <a:schemeClr val="accent4">
                    <a:lumMod val="75000"/>
                  </a:schemeClr>
                </a:solidFill>
                <a:ea typeface="Roboto Condensed" panose="02000000000000000000" pitchFamily="2" charset="0"/>
              </a:rPr>
              <a:t>40</a:t>
            </a:r>
            <a:r>
              <a:rPr lang="cs-CZ" sz="5400" dirty="0">
                <a:solidFill>
                  <a:schemeClr val="accent1"/>
                </a:solidFill>
                <a:ea typeface="Roboto Condensed" panose="02000000000000000000" pitchFamily="2" charset="0"/>
              </a:rPr>
              <a:t> </a:t>
            </a:r>
            <a:r>
              <a:rPr lang="cs-CZ" sz="5400" dirty="0">
                <a:ea typeface="Roboto Condensed" panose="02000000000000000000" pitchFamily="2" charset="0"/>
              </a:rPr>
              <a:t>: </a:t>
            </a:r>
            <a:r>
              <a:rPr lang="cs-CZ" sz="5400" dirty="0">
                <a:solidFill>
                  <a:srgbClr val="FF0000"/>
                </a:solidFill>
                <a:ea typeface="Roboto Condensed" panose="02000000000000000000" pitchFamily="2" charset="0"/>
              </a:rPr>
              <a:t>60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48" name="TextBox 247"/>
          <p:cNvSpPr txBox="1">
            <a:spLocks/>
          </p:cNvSpPr>
          <p:nvPr/>
        </p:nvSpPr>
        <p:spPr>
          <a:xfrm>
            <a:off x="2560392" y="2579970"/>
            <a:ext cx="5196504" cy="1463040"/>
          </a:xfrm>
          <a:prstGeom prst="rect">
            <a:avLst/>
          </a:prstGeom>
          <a:noFill/>
        </p:spPr>
        <p:txBody>
          <a:bodyPr wrap="square" tIns="4572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3600" dirty="0">
                <a:solidFill>
                  <a:schemeClr val="accent4">
                    <a:lumMod val="75000"/>
                  </a:schemeClr>
                </a:solidFill>
              </a:rPr>
              <a:t>Laboratorní analyzátory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nezaměnitelné </a:t>
            </a:r>
            <a:r>
              <a:rPr lang="cs-CZ" sz="3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kity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1" name="TextBox 250"/>
          <p:cNvSpPr txBox="1">
            <a:spLocks/>
          </p:cNvSpPr>
          <p:nvPr/>
        </p:nvSpPr>
        <p:spPr>
          <a:xfrm>
            <a:off x="2651865" y="4411980"/>
            <a:ext cx="5196504" cy="1463040"/>
          </a:xfrm>
          <a:prstGeom prst="rect">
            <a:avLst/>
          </a:prstGeom>
          <a:noFill/>
        </p:spPr>
        <p:txBody>
          <a:bodyPr wrap="square" tIns="4572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3600" dirty="0">
                <a:solidFill>
                  <a:schemeClr val="accent4">
                    <a:lumMod val="75000"/>
                  </a:schemeClr>
                </a:solidFill>
              </a:rPr>
              <a:t>Dávkovače</a:t>
            </a:r>
            <a:r>
              <a:rPr lang="cs-CZ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+ dezinfekce/ mýdlo</a:t>
            </a:r>
            <a:r>
              <a:rPr lang="cs-CZ" sz="3600" dirty="0"/>
              <a:t> </a:t>
            </a:r>
            <a:endParaRPr lang="en-US" sz="3600" dirty="0"/>
          </a:p>
        </p:txBody>
      </p:sp>
      <p:sp>
        <p:nvSpPr>
          <p:cNvPr id="254" name="TextBox 253"/>
          <p:cNvSpPr txBox="1">
            <a:spLocks/>
          </p:cNvSpPr>
          <p:nvPr/>
        </p:nvSpPr>
        <p:spPr>
          <a:xfrm>
            <a:off x="2560392" y="6243990"/>
            <a:ext cx="5196504" cy="1463040"/>
          </a:xfrm>
          <a:prstGeom prst="rect">
            <a:avLst/>
          </a:prstGeom>
          <a:noFill/>
        </p:spPr>
        <p:txBody>
          <a:bodyPr wrap="square" tIns="4572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3600" dirty="0">
                <a:solidFill>
                  <a:schemeClr val="accent4">
                    <a:lumMod val="75000"/>
                  </a:schemeClr>
                </a:solidFill>
              </a:rPr>
              <a:t>Pumpy</a:t>
            </a:r>
            <a:r>
              <a:rPr lang="cs-CZ" sz="3600" dirty="0"/>
              <a:t> </a:t>
            </a:r>
            <a:r>
              <a:rPr lang="cs-CZ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léčivé přípravky</a:t>
            </a:r>
            <a:endParaRPr lang="en-US" sz="36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000" dirty="0" err="1"/>
              <a:t>Treprostynil</a:t>
            </a:r>
            <a:r>
              <a:rPr lang="cs-CZ" sz="2000" dirty="0"/>
              <a:t>, Imunoglobuliny</a:t>
            </a:r>
            <a:endParaRPr lang="en-US" sz="2000" dirty="0"/>
          </a:p>
        </p:txBody>
      </p:sp>
      <p:pic>
        <p:nvPicPr>
          <p:cNvPr id="65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82A1339-33B1-4CF6-8865-9C59053AB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84797"/>
            <a:ext cx="6217851" cy="62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58136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E4E04170-1B41-43A9-B071-3E1D7CB82EE4}"/>
              </a:ext>
            </a:extLst>
          </p:cNvPr>
          <p:cNvSpPr>
            <a:spLocks noChangeAspect="1"/>
          </p:cNvSpPr>
          <p:nvPr/>
        </p:nvSpPr>
        <p:spPr>
          <a:xfrm>
            <a:off x="6445217" y="2827045"/>
            <a:ext cx="2880320" cy="2212851"/>
          </a:xfrm>
          <a:prstGeom prst="roundRect">
            <a:avLst>
              <a:gd name="adj" fmla="val 19841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Plán veřejných zakázek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ounded Rectangle 43">
            <a:extLst>
              <a:ext uri="{FF2B5EF4-FFF2-40B4-BE49-F238E27FC236}">
                <a16:creationId xmlns:a16="http://schemas.microsoft.com/office/drawing/2014/main" id="{D27C1239-EE99-414D-8201-091B1E596BFF}"/>
              </a:ext>
            </a:extLst>
          </p:cNvPr>
          <p:cNvSpPr>
            <a:spLocks noChangeAspect="1"/>
          </p:cNvSpPr>
          <p:nvPr/>
        </p:nvSpPr>
        <p:spPr>
          <a:xfrm>
            <a:off x="10937821" y="2876227"/>
            <a:ext cx="3024336" cy="2212851"/>
          </a:xfrm>
          <a:prstGeom prst="roundRect">
            <a:avLst>
              <a:gd name="adj" fmla="val 19841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Příprava veřejné zakázky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Šipka: dolů 26">
            <a:extLst>
              <a:ext uri="{FF2B5EF4-FFF2-40B4-BE49-F238E27FC236}">
                <a16:creationId xmlns:a16="http://schemas.microsoft.com/office/drawing/2014/main" id="{52F33924-9D47-47D3-AC52-97E70C3A48B1}"/>
              </a:ext>
            </a:extLst>
          </p:cNvPr>
          <p:cNvSpPr/>
          <p:nvPr/>
        </p:nvSpPr>
        <p:spPr>
          <a:xfrm rot="16200000">
            <a:off x="9677574" y="3339125"/>
            <a:ext cx="936104" cy="1287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32D403CC-A908-4535-8042-93CB79A0509E}"/>
              </a:ext>
            </a:extLst>
          </p:cNvPr>
          <p:cNvSpPr txBox="1">
            <a:spLocks/>
          </p:cNvSpPr>
          <p:nvPr/>
        </p:nvSpPr>
        <p:spPr>
          <a:xfrm>
            <a:off x="789819" y="736776"/>
            <a:ext cx="13898797" cy="914400"/>
          </a:xfrm>
          <a:prstGeom prst="rect">
            <a:avLst/>
          </a:prstGeom>
        </p:spPr>
        <p:txBody>
          <a:bodyPr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cs-CZ" sz="4700" dirty="0"/>
              <a:t>Kdy identifikovat nutnost sloučení do 1 VZ?</a:t>
            </a:r>
            <a:endParaRPr lang="cs-CZ" sz="4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20" name="Rounded Rectangle 43">
            <a:extLst>
              <a:ext uri="{FF2B5EF4-FFF2-40B4-BE49-F238E27FC236}">
                <a16:creationId xmlns:a16="http://schemas.microsoft.com/office/drawing/2014/main" id="{D3EEF653-D085-4F44-A14A-A7F3AD3170C2}"/>
              </a:ext>
            </a:extLst>
          </p:cNvPr>
          <p:cNvSpPr>
            <a:spLocks noChangeAspect="1"/>
          </p:cNvSpPr>
          <p:nvPr/>
        </p:nvSpPr>
        <p:spPr>
          <a:xfrm>
            <a:off x="944722" y="2876227"/>
            <a:ext cx="3878798" cy="2212851"/>
          </a:xfrm>
          <a:prstGeom prst="roundRect">
            <a:avLst>
              <a:gd name="adj" fmla="val 1984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Stanovování cílů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Plánování výdajů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Rozpočty, plány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246B738E-0406-4DA0-B5FD-786180A77F6D}"/>
              </a:ext>
            </a:extLst>
          </p:cNvPr>
          <p:cNvSpPr/>
          <p:nvPr/>
        </p:nvSpPr>
        <p:spPr>
          <a:xfrm rot="16200000">
            <a:off x="5180264" y="3306525"/>
            <a:ext cx="936104" cy="1352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ounded Rectangle 43">
            <a:extLst>
              <a:ext uri="{FF2B5EF4-FFF2-40B4-BE49-F238E27FC236}">
                <a16:creationId xmlns:a16="http://schemas.microsoft.com/office/drawing/2014/main" id="{1493BBA7-F0D7-4037-9695-E8301E7B8C9A}"/>
              </a:ext>
            </a:extLst>
          </p:cNvPr>
          <p:cNvSpPr>
            <a:spLocks noChangeAspect="1"/>
          </p:cNvSpPr>
          <p:nvPr/>
        </p:nvSpPr>
        <p:spPr>
          <a:xfrm>
            <a:off x="15546544" y="2876227"/>
            <a:ext cx="1926028" cy="2212851"/>
          </a:xfrm>
          <a:prstGeom prst="roundRect">
            <a:avLst>
              <a:gd name="adj" fmla="val 19841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Veřejná zakázka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B29A0576-CCD9-472F-ACA3-84342B6C81AD}"/>
              </a:ext>
            </a:extLst>
          </p:cNvPr>
          <p:cNvSpPr/>
          <p:nvPr/>
        </p:nvSpPr>
        <p:spPr>
          <a:xfrm rot="16200000">
            <a:off x="14286300" y="3339125"/>
            <a:ext cx="936104" cy="1287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ounded Rectangle 43">
            <a:extLst>
              <a:ext uri="{FF2B5EF4-FFF2-40B4-BE49-F238E27FC236}">
                <a16:creationId xmlns:a16="http://schemas.microsoft.com/office/drawing/2014/main" id="{1E1B2498-A459-4DF2-A828-C42387F1D8B7}"/>
              </a:ext>
            </a:extLst>
          </p:cNvPr>
          <p:cNvSpPr>
            <a:spLocks noChangeAspect="1"/>
          </p:cNvSpPr>
          <p:nvPr/>
        </p:nvSpPr>
        <p:spPr>
          <a:xfrm>
            <a:off x="2396504" y="6502751"/>
            <a:ext cx="3412198" cy="2212851"/>
          </a:xfrm>
          <a:prstGeom prst="roundRect">
            <a:avLst>
              <a:gd name="adj" fmla="val 19841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Podpis smlouvy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Šipka: dolů 30">
            <a:extLst>
              <a:ext uri="{FF2B5EF4-FFF2-40B4-BE49-F238E27FC236}">
                <a16:creationId xmlns:a16="http://schemas.microsoft.com/office/drawing/2014/main" id="{96C8C5F2-44BB-4C32-839E-DDB5523CAA25}"/>
              </a:ext>
            </a:extLst>
          </p:cNvPr>
          <p:cNvSpPr/>
          <p:nvPr/>
        </p:nvSpPr>
        <p:spPr>
          <a:xfrm rot="16200000">
            <a:off x="1120197" y="6966209"/>
            <a:ext cx="936104" cy="1287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ounded Rectangle 43">
            <a:extLst>
              <a:ext uri="{FF2B5EF4-FFF2-40B4-BE49-F238E27FC236}">
                <a16:creationId xmlns:a16="http://schemas.microsoft.com/office/drawing/2014/main" id="{E083FC4C-091F-4E69-913B-ACB4988F1F93}"/>
              </a:ext>
            </a:extLst>
          </p:cNvPr>
          <p:cNvSpPr>
            <a:spLocks noChangeAspect="1"/>
          </p:cNvSpPr>
          <p:nvPr/>
        </p:nvSpPr>
        <p:spPr>
          <a:xfrm>
            <a:off x="7425212" y="6503870"/>
            <a:ext cx="3842422" cy="2212851"/>
          </a:xfrm>
          <a:prstGeom prst="roundRect">
            <a:avLst>
              <a:gd name="adj" fmla="val 19841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Převzetí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Realizace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Spotřebování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Uhrazení</a:t>
            </a:r>
          </a:p>
        </p:txBody>
      </p:sp>
      <p:sp>
        <p:nvSpPr>
          <p:cNvPr id="33" name="Šipka: dolů 32">
            <a:extLst>
              <a:ext uri="{FF2B5EF4-FFF2-40B4-BE49-F238E27FC236}">
                <a16:creationId xmlns:a16="http://schemas.microsoft.com/office/drawing/2014/main" id="{7CBE04A3-A118-4D5E-B736-BC763BF6D616}"/>
              </a:ext>
            </a:extLst>
          </p:cNvPr>
          <p:cNvSpPr/>
          <p:nvPr/>
        </p:nvSpPr>
        <p:spPr>
          <a:xfrm rot="16200000">
            <a:off x="6148905" y="6967328"/>
            <a:ext cx="936104" cy="1287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ounded Rectangle 43">
            <a:extLst>
              <a:ext uri="{FF2B5EF4-FFF2-40B4-BE49-F238E27FC236}">
                <a16:creationId xmlns:a16="http://schemas.microsoft.com/office/drawing/2014/main" id="{784E45BB-0D1F-4DC2-8E12-A2EEF866595D}"/>
              </a:ext>
            </a:extLst>
          </p:cNvPr>
          <p:cNvSpPr>
            <a:spLocks noChangeAspect="1"/>
          </p:cNvSpPr>
          <p:nvPr/>
        </p:nvSpPr>
        <p:spPr>
          <a:xfrm>
            <a:off x="12884143" y="6504989"/>
            <a:ext cx="2555368" cy="2212851"/>
          </a:xfrm>
          <a:prstGeom prst="roundRect">
            <a:avLst>
              <a:gd name="adj" fmla="val 19841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cs-CZ" sz="3200" dirty="0">
                <a:solidFill>
                  <a:srgbClr val="00B050"/>
                </a:solidFill>
              </a:rPr>
              <a:t>Audit</a:t>
            </a:r>
          </a:p>
        </p:txBody>
      </p:sp>
      <p:sp>
        <p:nvSpPr>
          <p:cNvPr id="35" name="Šipka: dolů 34">
            <a:extLst>
              <a:ext uri="{FF2B5EF4-FFF2-40B4-BE49-F238E27FC236}">
                <a16:creationId xmlns:a16="http://schemas.microsoft.com/office/drawing/2014/main" id="{34811D28-F947-4C6F-81FE-701D60C75753}"/>
              </a:ext>
            </a:extLst>
          </p:cNvPr>
          <p:cNvSpPr/>
          <p:nvPr/>
        </p:nvSpPr>
        <p:spPr>
          <a:xfrm rot="16200000">
            <a:off x="11607837" y="6968447"/>
            <a:ext cx="936104" cy="1287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18B71BE-B8B4-B9E6-2AFD-3FEF32D2F3E4}"/>
              </a:ext>
            </a:extLst>
          </p:cNvPr>
          <p:cNvSpPr/>
          <p:nvPr/>
        </p:nvSpPr>
        <p:spPr>
          <a:xfrm>
            <a:off x="1374602" y="2813750"/>
            <a:ext cx="3412198" cy="2834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F1BB424-577B-D370-EE63-EA9C8B3457FB}"/>
              </a:ext>
            </a:extLst>
          </p:cNvPr>
          <p:cNvSpPr/>
          <p:nvPr/>
        </p:nvSpPr>
        <p:spPr>
          <a:xfrm>
            <a:off x="6209779" y="2827044"/>
            <a:ext cx="3412198" cy="2834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7986E06-4080-6779-32F3-CF8E2A495BCD}"/>
              </a:ext>
            </a:extLst>
          </p:cNvPr>
          <p:cNvSpPr/>
          <p:nvPr/>
        </p:nvSpPr>
        <p:spPr>
          <a:xfrm>
            <a:off x="10698627" y="2827045"/>
            <a:ext cx="3412198" cy="2834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4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2560392" y="6224754"/>
            <a:ext cx="12801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Pokud nesloučíte všechny nakupované položky uzavřeného systému do 1 výběrového řízení -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˃ 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nenakoupíte hospodárně, efektivně a s právně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83343" y="2383990"/>
            <a:ext cx="10698363" cy="2302315"/>
            <a:chOff x="2400064" y="3497598"/>
            <a:chExt cx="13487873" cy="2743200"/>
          </a:xfrm>
        </p:grpSpPr>
        <p:sp>
          <p:nvSpPr>
            <p:cNvPr id="243" name="Freeform 30"/>
            <p:cNvSpPr>
              <a:spLocks noChangeAspect="1"/>
            </p:cNvSpPr>
            <p:nvPr/>
          </p:nvSpPr>
          <p:spPr bwMode="auto">
            <a:xfrm>
              <a:off x="3656438" y="4259149"/>
              <a:ext cx="4230477" cy="731520"/>
            </a:xfrm>
            <a:custGeom>
              <a:avLst/>
              <a:gdLst/>
              <a:ahLst/>
              <a:cxnLst>
                <a:cxn ang="0">
                  <a:pos x="153" y="248"/>
                </a:cxn>
                <a:cxn ang="0">
                  <a:pos x="153" y="248"/>
                </a:cxn>
                <a:cxn ang="0">
                  <a:pos x="148" y="244"/>
                </a:cxn>
                <a:cxn ang="0">
                  <a:pos x="139" y="61"/>
                </a:cxn>
                <a:cxn ang="0">
                  <a:pos x="130" y="146"/>
                </a:cxn>
                <a:cxn ang="0">
                  <a:pos x="125" y="150"/>
                </a:cxn>
                <a:cxn ang="0">
                  <a:pos x="4" y="150"/>
                </a:cxn>
                <a:cxn ang="0">
                  <a:pos x="0" y="145"/>
                </a:cxn>
                <a:cxn ang="0">
                  <a:pos x="4" y="141"/>
                </a:cxn>
                <a:cxn ang="0">
                  <a:pos x="121" y="141"/>
                </a:cxn>
                <a:cxn ang="0">
                  <a:pos x="136" y="4"/>
                </a:cxn>
                <a:cxn ang="0">
                  <a:pos x="141" y="0"/>
                </a:cxn>
                <a:cxn ang="0">
                  <a:pos x="145" y="5"/>
                </a:cxn>
                <a:cxn ang="0">
                  <a:pos x="155" y="198"/>
                </a:cxn>
                <a:cxn ang="0">
                  <a:pos x="168" y="114"/>
                </a:cxn>
                <a:cxn ang="0">
                  <a:pos x="172" y="110"/>
                </a:cxn>
                <a:cxn ang="0">
                  <a:pos x="176" y="113"/>
                </a:cxn>
                <a:cxn ang="0">
                  <a:pos x="188" y="160"/>
                </a:cxn>
                <a:cxn ang="0">
                  <a:pos x="200" y="48"/>
                </a:cxn>
                <a:cxn ang="0">
                  <a:pos x="204" y="44"/>
                </a:cxn>
                <a:cxn ang="0">
                  <a:pos x="209" y="47"/>
                </a:cxn>
                <a:cxn ang="0">
                  <a:pos x="225" y="155"/>
                </a:cxn>
                <a:cxn ang="0">
                  <a:pos x="241" y="95"/>
                </a:cxn>
                <a:cxn ang="0">
                  <a:pos x="246" y="91"/>
                </a:cxn>
                <a:cxn ang="0">
                  <a:pos x="250" y="95"/>
                </a:cxn>
                <a:cxn ang="0">
                  <a:pos x="255" y="153"/>
                </a:cxn>
                <a:cxn ang="0">
                  <a:pos x="263" y="77"/>
                </a:cxn>
                <a:cxn ang="0">
                  <a:pos x="267" y="73"/>
                </a:cxn>
                <a:cxn ang="0">
                  <a:pos x="272" y="77"/>
                </a:cxn>
                <a:cxn ang="0">
                  <a:pos x="285" y="145"/>
                </a:cxn>
                <a:cxn ang="0">
                  <a:pos x="397" y="145"/>
                </a:cxn>
                <a:cxn ang="0">
                  <a:pos x="402" y="149"/>
                </a:cxn>
                <a:cxn ang="0">
                  <a:pos x="397" y="154"/>
                </a:cxn>
                <a:cxn ang="0">
                  <a:pos x="282" y="154"/>
                </a:cxn>
                <a:cxn ang="0">
                  <a:pos x="277" y="150"/>
                </a:cxn>
                <a:cxn ang="0">
                  <a:pos x="269" y="107"/>
                </a:cxn>
                <a:cxn ang="0">
                  <a:pos x="259" y="198"/>
                </a:cxn>
                <a:cxn ang="0">
                  <a:pos x="254" y="202"/>
                </a:cxn>
                <a:cxn ang="0">
                  <a:pos x="254" y="202"/>
                </a:cxn>
                <a:cxn ang="0">
                  <a:pos x="250" y="198"/>
                </a:cxn>
                <a:cxn ang="0">
                  <a:pos x="243" y="122"/>
                </a:cxn>
                <a:cxn ang="0">
                  <a:pos x="228" y="179"/>
                </a:cxn>
                <a:cxn ang="0">
                  <a:pos x="224" y="182"/>
                </a:cxn>
                <a:cxn ang="0">
                  <a:pos x="219" y="178"/>
                </a:cxn>
                <a:cxn ang="0">
                  <a:pos x="205" y="84"/>
                </a:cxn>
                <a:cxn ang="0">
                  <a:pos x="194" y="187"/>
                </a:cxn>
                <a:cxn ang="0">
                  <a:pos x="190" y="191"/>
                </a:cxn>
                <a:cxn ang="0">
                  <a:pos x="185" y="187"/>
                </a:cxn>
                <a:cxn ang="0">
                  <a:pos x="173" y="137"/>
                </a:cxn>
                <a:cxn ang="0">
                  <a:pos x="157" y="244"/>
                </a:cxn>
                <a:cxn ang="0">
                  <a:pos x="153" y="248"/>
                </a:cxn>
              </a:cxnLst>
              <a:rect l="0" t="0" r="r" b="b"/>
              <a:pathLst>
                <a:path w="402" h="248">
                  <a:moveTo>
                    <a:pt x="153" y="248"/>
                  </a:moveTo>
                  <a:cubicBezTo>
                    <a:pt x="153" y="248"/>
                    <a:pt x="153" y="248"/>
                    <a:pt x="153" y="248"/>
                  </a:cubicBezTo>
                  <a:cubicBezTo>
                    <a:pt x="150" y="248"/>
                    <a:pt x="149" y="246"/>
                    <a:pt x="148" y="244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8"/>
                    <a:pt x="128" y="150"/>
                    <a:pt x="12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5"/>
                  </a:cubicBezTo>
                  <a:cubicBezTo>
                    <a:pt x="0" y="143"/>
                    <a:pt x="2" y="141"/>
                    <a:pt x="4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7" y="2"/>
                    <a:pt x="139" y="0"/>
                    <a:pt x="141" y="0"/>
                  </a:cubicBezTo>
                  <a:cubicBezTo>
                    <a:pt x="143" y="1"/>
                    <a:pt x="145" y="2"/>
                    <a:pt x="145" y="5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1"/>
                    <a:pt x="170" y="110"/>
                    <a:pt x="172" y="110"/>
                  </a:cubicBezTo>
                  <a:cubicBezTo>
                    <a:pt x="174" y="110"/>
                    <a:pt x="176" y="111"/>
                    <a:pt x="176" y="113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0" y="45"/>
                    <a:pt x="202" y="44"/>
                    <a:pt x="204" y="44"/>
                  </a:cubicBezTo>
                  <a:cubicBezTo>
                    <a:pt x="206" y="44"/>
                    <a:pt x="208" y="45"/>
                    <a:pt x="209" y="47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3"/>
                    <a:pt x="243" y="91"/>
                    <a:pt x="246" y="91"/>
                  </a:cubicBezTo>
                  <a:cubicBezTo>
                    <a:pt x="248" y="91"/>
                    <a:pt x="249" y="93"/>
                    <a:pt x="250" y="95"/>
                  </a:cubicBezTo>
                  <a:cubicBezTo>
                    <a:pt x="255" y="153"/>
                    <a:pt x="255" y="153"/>
                    <a:pt x="255" y="153"/>
                  </a:cubicBezTo>
                  <a:cubicBezTo>
                    <a:pt x="263" y="77"/>
                    <a:pt x="263" y="77"/>
                    <a:pt x="263" y="77"/>
                  </a:cubicBezTo>
                  <a:cubicBezTo>
                    <a:pt x="263" y="75"/>
                    <a:pt x="265" y="73"/>
                    <a:pt x="267" y="73"/>
                  </a:cubicBezTo>
                  <a:cubicBezTo>
                    <a:pt x="270" y="73"/>
                    <a:pt x="271" y="75"/>
                    <a:pt x="272" y="77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397" y="145"/>
                    <a:pt x="397" y="145"/>
                    <a:pt x="397" y="145"/>
                  </a:cubicBezTo>
                  <a:cubicBezTo>
                    <a:pt x="400" y="145"/>
                    <a:pt x="402" y="147"/>
                    <a:pt x="402" y="149"/>
                  </a:cubicBezTo>
                  <a:cubicBezTo>
                    <a:pt x="402" y="152"/>
                    <a:pt x="400" y="154"/>
                    <a:pt x="397" y="154"/>
                  </a:cubicBezTo>
                  <a:cubicBezTo>
                    <a:pt x="282" y="154"/>
                    <a:pt x="282" y="154"/>
                    <a:pt x="282" y="154"/>
                  </a:cubicBezTo>
                  <a:cubicBezTo>
                    <a:pt x="280" y="154"/>
                    <a:pt x="278" y="152"/>
                    <a:pt x="277" y="150"/>
                  </a:cubicBezTo>
                  <a:cubicBezTo>
                    <a:pt x="269" y="107"/>
                    <a:pt x="269" y="107"/>
                    <a:pt x="269" y="107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8" y="201"/>
                    <a:pt x="257" y="202"/>
                    <a:pt x="254" y="202"/>
                  </a:cubicBezTo>
                  <a:cubicBezTo>
                    <a:pt x="254" y="202"/>
                    <a:pt x="254" y="202"/>
                    <a:pt x="254" y="202"/>
                  </a:cubicBezTo>
                  <a:cubicBezTo>
                    <a:pt x="252" y="202"/>
                    <a:pt x="250" y="201"/>
                    <a:pt x="250" y="198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28" y="179"/>
                    <a:pt x="228" y="179"/>
                    <a:pt x="228" y="179"/>
                  </a:cubicBezTo>
                  <a:cubicBezTo>
                    <a:pt x="228" y="181"/>
                    <a:pt x="226" y="182"/>
                    <a:pt x="224" y="182"/>
                  </a:cubicBezTo>
                  <a:cubicBezTo>
                    <a:pt x="221" y="182"/>
                    <a:pt x="220" y="180"/>
                    <a:pt x="219" y="178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194" y="189"/>
                    <a:pt x="192" y="191"/>
                    <a:pt x="190" y="191"/>
                  </a:cubicBezTo>
                  <a:cubicBezTo>
                    <a:pt x="188" y="191"/>
                    <a:pt x="186" y="190"/>
                    <a:pt x="185" y="187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7" y="246"/>
                    <a:pt x="155" y="248"/>
                    <a:pt x="153" y="2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grpSp>
          <p:nvGrpSpPr>
            <p:cNvPr id="245" name="Group 244"/>
            <p:cNvGrpSpPr>
              <a:grpSpLocks noChangeAspect="1"/>
            </p:cNvGrpSpPr>
            <p:nvPr/>
          </p:nvGrpSpPr>
          <p:grpSpPr>
            <a:xfrm>
              <a:off x="13531855" y="3565952"/>
              <a:ext cx="2356082" cy="2674846"/>
              <a:chOff x="1697038" y="3125788"/>
              <a:chExt cx="809625" cy="919163"/>
            </a:xfrm>
            <a:solidFill>
              <a:schemeClr val="accent1"/>
            </a:solidFill>
          </p:grpSpPr>
          <p:sp>
            <p:nvSpPr>
              <p:cNvPr id="246" name="Freeform 31"/>
              <p:cNvSpPr>
                <a:spLocks noEditPoints="1"/>
              </p:cNvSpPr>
              <p:nvPr/>
            </p:nvSpPr>
            <p:spPr bwMode="auto">
              <a:xfrm>
                <a:off x="2185988" y="3294063"/>
                <a:ext cx="171450" cy="174625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29" y="60"/>
                  </a:cxn>
                  <a:cxn ang="0">
                    <a:pos x="0" y="30"/>
                  </a:cxn>
                  <a:cxn ang="0">
                    <a:pos x="29" y="0"/>
                  </a:cxn>
                  <a:cxn ang="0">
                    <a:pos x="59" y="30"/>
                  </a:cxn>
                  <a:cxn ang="0">
                    <a:pos x="59" y="30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cubicBezTo>
                      <a:pt x="59" y="47"/>
                      <a:pt x="46" y="60"/>
                      <a:pt x="29" y="60"/>
                    </a:cubicBezTo>
                    <a:cubicBezTo>
                      <a:pt x="13" y="60"/>
                      <a:pt x="0" y="47"/>
                      <a:pt x="0" y="30"/>
                    </a:cubicBezTo>
                    <a:cubicBezTo>
                      <a:pt x="0" y="14"/>
                      <a:pt x="13" y="0"/>
                      <a:pt x="29" y="0"/>
                    </a:cubicBezTo>
                    <a:cubicBezTo>
                      <a:pt x="46" y="0"/>
                      <a:pt x="59" y="14"/>
                      <a:pt x="59" y="30"/>
                    </a:cubicBezTo>
                    <a:close/>
                    <a:moveTo>
                      <a:pt x="59" y="30"/>
                    </a:moveTo>
                    <a:cubicBezTo>
                      <a:pt x="59" y="30"/>
                      <a:pt x="59" y="30"/>
                      <a:pt x="59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247" name="Freeform 32"/>
              <p:cNvSpPr>
                <a:spLocks noEditPoints="1"/>
              </p:cNvSpPr>
              <p:nvPr/>
            </p:nvSpPr>
            <p:spPr bwMode="auto">
              <a:xfrm>
                <a:off x="1697038" y="3125788"/>
                <a:ext cx="809625" cy="919163"/>
              </a:xfrm>
              <a:custGeom>
                <a:avLst/>
                <a:gdLst/>
                <a:ahLst/>
                <a:cxnLst>
                  <a:cxn ang="0">
                    <a:pos x="277" y="294"/>
                  </a:cxn>
                  <a:cxn ang="0">
                    <a:pos x="268" y="261"/>
                  </a:cxn>
                  <a:cxn ang="0">
                    <a:pos x="253" y="209"/>
                  </a:cxn>
                  <a:cxn ang="0">
                    <a:pos x="265" y="198"/>
                  </a:cxn>
                  <a:cxn ang="0">
                    <a:pos x="219" y="142"/>
                  </a:cxn>
                  <a:cxn ang="0">
                    <a:pos x="198" y="120"/>
                  </a:cxn>
                  <a:cxn ang="0">
                    <a:pos x="185" y="120"/>
                  </a:cxn>
                  <a:cxn ang="0">
                    <a:pos x="164" y="142"/>
                  </a:cxn>
                  <a:cxn ang="0">
                    <a:pos x="161" y="178"/>
                  </a:cxn>
                  <a:cxn ang="0">
                    <a:pos x="145" y="132"/>
                  </a:cxn>
                  <a:cxn ang="0">
                    <a:pos x="141" y="170"/>
                  </a:cxn>
                  <a:cxn ang="0">
                    <a:pos x="120" y="165"/>
                  </a:cxn>
                  <a:cxn ang="0">
                    <a:pos x="106" y="128"/>
                  </a:cxn>
                  <a:cxn ang="0">
                    <a:pos x="83" y="102"/>
                  </a:cxn>
                  <a:cxn ang="0">
                    <a:pos x="83" y="74"/>
                  </a:cxn>
                  <a:cxn ang="0">
                    <a:pos x="85" y="64"/>
                  </a:cxn>
                  <a:cxn ang="0">
                    <a:pos x="92" y="25"/>
                  </a:cxn>
                  <a:cxn ang="0">
                    <a:pos x="80" y="18"/>
                  </a:cxn>
                  <a:cxn ang="0">
                    <a:pos x="80" y="15"/>
                  </a:cxn>
                  <a:cxn ang="0">
                    <a:pos x="90" y="6"/>
                  </a:cxn>
                  <a:cxn ang="0">
                    <a:pos x="81" y="12"/>
                  </a:cxn>
                  <a:cxn ang="0">
                    <a:pos x="76" y="9"/>
                  </a:cxn>
                  <a:cxn ang="0">
                    <a:pos x="50" y="12"/>
                  </a:cxn>
                  <a:cxn ang="0">
                    <a:pos x="41" y="0"/>
                  </a:cxn>
                  <a:cxn ang="0">
                    <a:pos x="9" y="12"/>
                  </a:cxn>
                  <a:cxn ang="0">
                    <a:pos x="0" y="6"/>
                  </a:cxn>
                  <a:cxn ang="0">
                    <a:pos x="41" y="15"/>
                  </a:cxn>
                  <a:cxn ang="0">
                    <a:pos x="40" y="277"/>
                  </a:cxn>
                  <a:cxn ang="0">
                    <a:pos x="13" y="292"/>
                  </a:cxn>
                  <a:cxn ang="0">
                    <a:pos x="15" y="310"/>
                  </a:cxn>
                  <a:cxn ang="0">
                    <a:pos x="22" y="295"/>
                  </a:cxn>
                  <a:cxn ang="0">
                    <a:pos x="55" y="287"/>
                  </a:cxn>
                  <a:cxn ang="0">
                    <a:pos x="65" y="301"/>
                  </a:cxn>
                  <a:cxn ang="0">
                    <a:pos x="83" y="301"/>
                  </a:cxn>
                  <a:cxn ang="0">
                    <a:pos x="55" y="277"/>
                  </a:cxn>
                  <a:cxn ang="0">
                    <a:pos x="50" y="15"/>
                  </a:cxn>
                  <a:cxn ang="0">
                    <a:pos x="72" y="16"/>
                  </a:cxn>
                  <a:cxn ang="0">
                    <a:pos x="67" y="18"/>
                  </a:cxn>
                  <a:cxn ang="0">
                    <a:pos x="60" y="57"/>
                  </a:cxn>
                  <a:cxn ang="0">
                    <a:pos x="68" y="64"/>
                  </a:cxn>
                  <a:cxn ang="0">
                    <a:pos x="74" y="68"/>
                  </a:cxn>
                  <a:cxn ang="0">
                    <a:pos x="78" y="64"/>
                  </a:cxn>
                  <a:cxn ang="0">
                    <a:pos x="79" y="74"/>
                  </a:cxn>
                  <a:cxn ang="0">
                    <a:pos x="96" y="126"/>
                  </a:cxn>
                  <a:cxn ang="0">
                    <a:pos x="112" y="149"/>
                  </a:cxn>
                  <a:cxn ang="0">
                    <a:pos x="142" y="180"/>
                  </a:cxn>
                  <a:cxn ang="0">
                    <a:pos x="140" y="255"/>
                  </a:cxn>
                  <a:cxn ang="0">
                    <a:pos x="246" y="284"/>
                  </a:cxn>
                  <a:cxn ang="0">
                    <a:pos x="246" y="283"/>
                  </a:cxn>
                  <a:cxn ang="0">
                    <a:pos x="269" y="315"/>
                  </a:cxn>
                  <a:cxn ang="0">
                    <a:pos x="77" y="18"/>
                  </a:cxn>
                  <a:cxn ang="0">
                    <a:pos x="75" y="16"/>
                  </a:cxn>
                  <a:cxn ang="0">
                    <a:pos x="77" y="15"/>
                  </a:cxn>
                  <a:cxn ang="0">
                    <a:pos x="77" y="18"/>
                  </a:cxn>
                  <a:cxn ang="0">
                    <a:pos x="232" y="205"/>
                  </a:cxn>
                  <a:cxn ang="0">
                    <a:pos x="212" y="191"/>
                  </a:cxn>
                  <a:cxn ang="0">
                    <a:pos x="164" y="202"/>
                  </a:cxn>
                  <a:cxn ang="0">
                    <a:pos x="164" y="182"/>
                  </a:cxn>
                  <a:cxn ang="0">
                    <a:pos x="160" y="255"/>
                  </a:cxn>
                  <a:cxn ang="0">
                    <a:pos x="164" y="242"/>
                  </a:cxn>
                  <a:cxn ang="0">
                    <a:pos x="235" y="255"/>
                  </a:cxn>
                  <a:cxn ang="0">
                    <a:pos x="197" y="292"/>
                  </a:cxn>
                </a:cxnLst>
                <a:rect l="0" t="0" r="r" b="b"/>
                <a:pathLst>
                  <a:path w="280" h="317">
                    <a:moveTo>
                      <a:pt x="278" y="298"/>
                    </a:moveTo>
                    <a:cubicBezTo>
                      <a:pt x="277" y="294"/>
                      <a:pt x="277" y="294"/>
                      <a:pt x="277" y="294"/>
                    </a:cubicBezTo>
                    <a:cubicBezTo>
                      <a:pt x="273" y="278"/>
                      <a:pt x="273" y="278"/>
                      <a:pt x="273" y="278"/>
                    </a:cubicBezTo>
                    <a:cubicBezTo>
                      <a:pt x="268" y="261"/>
                      <a:pt x="268" y="261"/>
                      <a:pt x="268" y="261"/>
                    </a:cubicBezTo>
                    <a:cubicBezTo>
                      <a:pt x="256" y="214"/>
                      <a:pt x="256" y="214"/>
                      <a:pt x="256" y="214"/>
                    </a:cubicBezTo>
                    <a:cubicBezTo>
                      <a:pt x="255" y="212"/>
                      <a:pt x="254" y="210"/>
                      <a:pt x="253" y="209"/>
                    </a:cubicBezTo>
                    <a:cubicBezTo>
                      <a:pt x="253" y="209"/>
                      <a:pt x="254" y="209"/>
                      <a:pt x="254" y="209"/>
                    </a:cubicBezTo>
                    <a:cubicBezTo>
                      <a:pt x="260" y="209"/>
                      <a:pt x="265" y="204"/>
                      <a:pt x="265" y="198"/>
                    </a:cubicBezTo>
                    <a:cubicBezTo>
                      <a:pt x="265" y="191"/>
                      <a:pt x="260" y="186"/>
                      <a:pt x="254" y="186"/>
                    </a:cubicBezTo>
                    <a:cubicBezTo>
                      <a:pt x="236" y="186"/>
                      <a:pt x="225" y="179"/>
                      <a:pt x="219" y="142"/>
                    </a:cubicBezTo>
                    <a:cubicBezTo>
                      <a:pt x="219" y="141"/>
                      <a:pt x="219" y="141"/>
                      <a:pt x="219" y="140"/>
                    </a:cubicBezTo>
                    <a:cubicBezTo>
                      <a:pt x="217" y="129"/>
                      <a:pt x="207" y="122"/>
                      <a:pt x="198" y="120"/>
                    </a:cubicBezTo>
                    <a:cubicBezTo>
                      <a:pt x="198" y="120"/>
                      <a:pt x="195" y="119"/>
                      <a:pt x="192" y="119"/>
                    </a:cubicBezTo>
                    <a:cubicBezTo>
                      <a:pt x="189" y="119"/>
                      <a:pt x="185" y="120"/>
                      <a:pt x="185" y="120"/>
                    </a:cubicBezTo>
                    <a:cubicBezTo>
                      <a:pt x="185" y="120"/>
                      <a:pt x="185" y="120"/>
                      <a:pt x="185" y="120"/>
                    </a:cubicBezTo>
                    <a:cubicBezTo>
                      <a:pt x="175" y="122"/>
                      <a:pt x="164" y="130"/>
                      <a:pt x="164" y="142"/>
                    </a:cubicBezTo>
                    <a:cubicBezTo>
                      <a:pt x="164" y="178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1" y="178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5" y="135"/>
                      <a:pt x="150" y="131"/>
                      <a:pt x="145" y="132"/>
                    </a:cubicBezTo>
                    <a:cubicBezTo>
                      <a:pt x="140" y="133"/>
                      <a:pt x="136" y="137"/>
                      <a:pt x="137" y="143"/>
                    </a:cubicBezTo>
                    <a:cubicBezTo>
                      <a:pt x="141" y="170"/>
                      <a:pt x="141" y="170"/>
                      <a:pt x="141" y="170"/>
                    </a:cubicBezTo>
                    <a:cubicBezTo>
                      <a:pt x="142" y="177"/>
                      <a:pt x="142" y="177"/>
                      <a:pt x="142" y="177"/>
                    </a:cubicBezTo>
                    <a:cubicBezTo>
                      <a:pt x="133" y="175"/>
                      <a:pt x="125" y="172"/>
                      <a:pt x="120" y="165"/>
                    </a:cubicBezTo>
                    <a:cubicBezTo>
                      <a:pt x="115" y="159"/>
                      <a:pt x="115" y="154"/>
                      <a:pt x="115" y="149"/>
                    </a:cubicBezTo>
                    <a:cubicBezTo>
                      <a:pt x="116" y="142"/>
                      <a:pt x="116" y="135"/>
                      <a:pt x="106" y="128"/>
                    </a:cubicBezTo>
                    <a:cubicBezTo>
                      <a:pt x="103" y="126"/>
                      <a:pt x="100" y="124"/>
                      <a:pt x="97" y="123"/>
                    </a:cubicBezTo>
                    <a:cubicBezTo>
                      <a:pt x="89" y="118"/>
                      <a:pt x="85" y="116"/>
                      <a:pt x="83" y="102"/>
                    </a:cubicBezTo>
                    <a:cubicBezTo>
                      <a:pt x="82" y="93"/>
                      <a:pt x="81" y="84"/>
                      <a:pt x="82" y="74"/>
                    </a:cubicBezTo>
                    <a:cubicBezTo>
                      <a:pt x="83" y="74"/>
                      <a:pt x="83" y="74"/>
                      <a:pt x="83" y="74"/>
                    </a:cubicBezTo>
                    <a:cubicBezTo>
                      <a:pt x="83" y="64"/>
                      <a:pt x="83" y="64"/>
                      <a:pt x="83" y="64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9" y="64"/>
                      <a:pt x="92" y="61"/>
                      <a:pt x="92" y="57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21"/>
                      <a:pt x="89" y="18"/>
                      <a:pt x="85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80" y="17"/>
                      <a:pt x="80" y="16"/>
                    </a:cubicBezTo>
                    <a:cubicBezTo>
                      <a:pt x="80" y="16"/>
                      <a:pt x="80" y="15"/>
                      <a:pt x="80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6" y="15"/>
                      <a:pt x="90" y="11"/>
                      <a:pt x="90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9"/>
                      <a:pt x="85" y="12"/>
                      <a:pt x="81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0"/>
                      <a:pt x="77" y="9"/>
                      <a:pt x="76" y="9"/>
                    </a:cubicBezTo>
                    <a:cubicBezTo>
                      <a:pt x="74" y="9"/>
                      <a:pt x="73" y="10"/>
                      <a:pt x="72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12"/>
                      <a:pt x="3" y="9"/>
                      <a:pt x="3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277"/>
                      <a:pt x="41" y="277"/>
                      <a:pt x="41" y="277"/>
                    </a:cubicBezTo>
                    <a:cubicBezTo>
                      <a:pt x="40" y="277"/>
                      <a:pt x="40" y="277"/>
                      <a:pt x="40" y="277"/>
                    </a:cubicBezTo>
                    <a:cubicBezTo>
                      <a:pt x="34" y="277"/>
                      <a:pt x="34" y="277"/>
                      <a:pt x="34" y="277"/>
                    </a:cubicBezTo>
                    <a:cubicBezTo>
                      <a:pt x="25" y="277"/>
                      <a:pt x="16" y="284"/>
                      <a:pt x="13" y="292"/>
                    </a:cubicBezTo>
                    <a:cubicBezTo>
                      <a:pt x="9" y="293"/>
                      <a:pt x="6" y="297"/>
                      <a:pt x="6" y="301"/>
                    </a:cubicBezTo>
                    <a:cubicBezTo>
                      <a:pt x="6" y="306"/>
                      <a:pt x="10" y="310"/>
                      <a:pt x="15" y="310"/>
                    </a:cubicBezTo>
                    <a:cubicBezTo>
                      <a:pt x="20" y="310"/>
                      <a:pt x="24" y="306"/>
                      <a:pt x="24" y="301"/>
                    </a:cubicBezTo>
                    <a:cubicBezTo>
                      <a:pt x="24" y="298"/>
                      <a:pt x="23" y="296"/>
                      <a:pt x="22" y="295"/>
                    </a:cubicBezTo>
                    <a:cubicBezTo>
                      <a:pt x="24" y="290"/>
                      <a:pt x="29" y="287"/>
                      <a:pt x="34" y="287"/>
                    </a:cubicBezTo>
                    <a:cubicBezTo>
                      <a:pt x="55" y="287"/>
                      <a:pt x="55" y="287"/>
                      <a:pt x="55" y="287"/>
                    </a:cubicBezTo>
                    <a:cubicBezTo>
                      <a:pt x="61" y="287"/>
                      <a:pt x="65" y="290"/>
                      <a:pt x="68" y="295"/>
                    </a:cubicBezTo>
                    <a:cubicBezTo>
                      <a:pt x="66" y="296"/>
                      <a:pt x="65" y="298"/>
                      <a:pt x="65" y="301"/>
                    </a:cubicBezTo>
                    <a:cubicBezTo>
                      <a:pt x="65" y="306"/>
                      <a:pt x="69" y="310"/>
                      <a:pt x="74" y="310"/>
                    </a:cubicBezTo>
                    <a:cubicBezTo>
                      <a:pt x="79" y="310"/>
                      <a:pt x="83" y="306"/>
                      <a:pt x="83" y="301"/>
                    </a:cubicBezTo>
                    <a:cubicBezTo>
                      <a:pt x="83" y="297"/>
                      <a:pt x="80" y="293"/>
                      <a:pt x="77" y="292"/>
                    </a:cubicBezTo>
                    <a:cubicBezTo>
                      <a:pt x="73" y="284"/>
                      <a:pt x="65" y="277"/>
                      <a:pt x="55" y="277"/>
                    </a:cubicBezTo>
                    <a:cubicBezTo>
                      <a:pt x="50" y="277"/>
                      <a:pt x="50" y="277"/>
                      <a:pt x="50" y="277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5"/>
                      <a:pt x="72" y="16"/>
                      <a:pt x="72" y="16"/>
                    </a:cubicBezTo>
                    <a:cubicBezTo>
                      <a:pt x="72" y="17"/>
                      <a:pt x="72" y="17"/>
                      <a:pt x="72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3" y="18"/>
                      <a:pt x="60" y="21"/>
                      <a:pt x="60" y="2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0" y="61"/>
                      <a:pt x="63" y="64"/>
                      <a:pt x="67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8" y="84"/>
                      <a:pt x="78" y="93"/>
                      <a:pt x="80" y="102"/>
                    </a:cubicBezTo>
                    <a:cubicBezTo>
                      <a:pt x="82" y="118"/>
                      <a:pt x="87" y="120"/>
                      <a:pt x="96" y="126"/>
                    </a:cubicBezTo>
                    <a:cubicBezTo>
                      <a:pt x="98" y="127"/>
                      <a:pt x="101" y="129"/>
                      <a:pt x="104" y="131"/>
                    </a:cubicBezTo>
                    <a:cubicBezTo>
                      <a:pt x="112" y="137"/>
                      <a:pt x="112" y="142"/>
                      <a:pt x="112" y="149"/>
                    </a:cubicBezTo>
                    <a:cubicBezTo>
                      <a:pt x="112" y="154"/>
                      <a:pt x="112" y="160"/>
                      <a:pt x="117" y="167"/>
                    </a:cubicBezTo>
                    <a:cubicBezTo>
                      <a:pt x="123" y="175"/>
                      <a:pt x="132" y="179"/>
                      <a:pt x="142" y="180"/>
                    </a:cubicBezTo>
                    <a:cubicBezTo>
                      <a:pt x="148" y="226"/>
                      <a:pt x="148" y="226"/>
                      <a:pt x="148" y="226"/>
                    </a:cubicBezTo>
                    <a:cubicBezTo>
                      <a:pt x="143" y="234"/>
                      <a:pt x="140" y="244"/>
                      <a:pt x="140" y="255"/>
                    </a:cubicBezTo>
                    <a:cubicBezTo>
                      <a:pt x="140" y="286"/>
                      <a:pt x="166" y="312"/>
                      <a:pt x="197" y="312"/>
                    </a:cubicBezTo>
                    <a:cubicBezTo>
                      <a:pt x="218" y="312"/>
                      <a:pt x="236" y="300"/>
                      <a:pt x="246" y="284"/>
                    </a:cubicBezTo>
                    <a:cubicBezTo>
                      <a:pt x="246" y="284"/>
                      <a:pt x="246" y="284"/>
                      <a:pt x="246" y="284"/>
                    </a:cubicBezTo>
                    <a:cubicBezTo>
                      <a:pt x="246" y="284"/>
                      <a:pt x="246" y="283"/>
                      <a:pt x="246" y="283"/>
                    </a:cubicBezTo>
                    <a:cubicBezTo>
                      <a:pt x="252" y="306"/>
                      <a:pt x="252" y="306"/>
                      <a:pt x="252" y="306"/>
                    </a:cubicBezTo>
                    <a:cubicBezTo>
                      <a:pt x="254" y="313"/>
                      <a:pt x="262" y="317"/>
                      <a:pt x="269" y="315"/>
                    </a:cubicBezTo>
                    <a:cubicBezTo>
                      <a:pt x="276" y="313"/>
                      <a:pt x="280" y="306"/>
                      <a:pt x="278" y="298"/>
                    </a:cubicBezTo>
                    <a:close/>
                    <a:moveTo>
                      <a:pt x="77" y="18"/>
                    </a:move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7"/>
                      <a:pt x="75" y="17"/>
                      <a:pt x="75" y="16"/>
                    </a:cubicBezTo>
                    <a:cubicBezTo>
                      <a:pt x="75" y="16"/>
                      <a:pt x="75" y="15"/>
                      <a:pt x="75" y="15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5"/>
                      <a:pt x="77" y="16"/>
                      <a:pt x="77" y="16"/>
                    </a:cubicBezTo>
                    <a:cubicBezTo>
                      <a:pt x="77" y="17"/>
                      <a:pt x="77" y="17"/>
                      <a:pt x="77" y="18"/>
                    </a:cubicBezTo>
                    <a:close/>
                    <a:moveTo>
                      <a:pt x="212" y="191"/>
                    </a:moveTo>
                    <a:cubicBezTo>
                      <a:pt x="218" y="197"/>
                      <a:pt x="225" y="201"/>
                      <a:pt x="232" y="205"/>
                    </a:cubicBezTo>
                    <a:cubicBezTo>
                      <a:pt x="212" y="205"/>
                      <a:pt x="212" y="205"/>
                      <a:pt x="212" y="205"/>
                    </a:cubicBezTo>
                    <a:lnTo>
                      <a:pt x="212" y="191"/>
                    </a:lnTo>
                    <a:close/>
                    <a:moveTo>
                      <a:pt x="164" y="182"/>
                    </a:moveTo>
                    <a:cubicBezTo>
                      <a:pt x="164" y="202"/>
                      <a:pt x="164" y="202"/>
                      <a:pt x="164" y="202"/>
                    </a:cubicBezTo>
                    <a:cubicBezTo>
                      <a:pt x="162" y="182"/>
                      <a:pt x="162" y="182"/>
                      <a:pt x="162" y="182"/>
                    </a:cubicBezTo>
                    <a:cubicBezTo>
                      <a:pt x="162" y="182"/>
                      <a:pt x="163" y="182"/>
                      <a:pt x="164" y="182"/>
                    </a:cubicBezTo>
                    <a:close/>
                    <a:moveTo>
                      <a:pt x="197" y="292"/>
                    </a:moveTo>
                    <a:cubicBezTo>
                      <a:pt x="177" y="292"/>
                      <a:pt x="160" y="275"/>
                      <a:pt x="160" y="255"/>
                    </a:cubicBezTo>
                    <a:cubicBezTo>
                      <a:pt x="160" y="250"/>
                      <a:pt x="161" y="246"/>
                      <a:pt x="162" y="241"/>
                    </a:cubicBezTo>
                    <a:cubicBezTo>
                      <a:pt x="163" y="241"/>
                      <a:pt x="164" y="242"/>
                      <a:pt x="164" y="242"/>
                    </a:cubicBezTo>
                    <a:cubicBezTo>
                      <a:pt x="232" y="242"/>
                      <a:pt x="232" y="242"/>
                      <a:pt x="232" y="242"/>
                    </a:cubicBezTo>
                    <a:cubicBezTo>
                      <a:pt x="234" y="246"/>
                      <a:pt x="235" y="250"/>
                      <a:pt x="235" y="255"/>
                    </a:cubicBezTo>
                    <a:cubicBezTo>
                      <a:pt x="235" y="275"/>
                      <a:pt x="218" y="292"/>
                      <a:pt x="197" y="292"/>
                    </a:cubicBezTo>
                    <a:close/>
                    <a:moveTo>
                      <a:pt x="197" y="292"/>
                    </a:moveTo>
                    <a:cubicBezTo>
                      <a:pt x="197" y="292"/>
                      <a:pt x="197" y="292"/>
                      <a:pt x="197" y="29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7877920" y="3497598"/>
              <a:ext cx="1798215" cy="2674846"/>
              <a:chOff x="6774475" y="2849996"/>
              <a:chExt cx="563381" cy="838031"/>
            </a:xfrm>
            <a:solidFill>
              <a:schemeClr val="accent1"/>
            </a:solidFill>
          </p:grpSpPr>
          <p:sp>
            <p:nvSpPr>
              <p:cNvPr id="253" name="Freeform 171"/>
              <p:cNvSpPr>
                <a:spLocks noEditPoints="1"/>
              </p:cNvSpPr>
              <p:nvPr/>
            </p:nvSpPr>
            <p:spPr bwMode="auto">
              <a:xfrm>
                <a:off x="6974476" y="3196475"/>
                <a:ext cx="166197" cy="229578"/>
              </a:xfrm>
              <a:custGeom>
                <a:avLst/>
                <a:gdLst>
                  <a:gd name="T0" fmla="*/ 47 w 50"/>
                  <a:gd name="T1" fmla="*/ 30 h 69"/>
                  <a:gd name="T2" fmla="*/ 35 w 50"/>
                  <a:gd name="T3" fmla="*/ 14 h 69"/>
                  <a:gd name="T4" fmla="*/ 25 w 50"/>
                  <a:gd name="T5" fmla="*/ 0 h 69"/>
                  <a:gd name="T6" fmla="*/ 15 w 50"/>
                  <a:gd name="T7" fmla="*/ 14 h 69"/>
                  <a:gd name="T8" fmla="*/ 3 w 50"/>
                  <a:gd name="T9" fmla="*/ 30 h 69"/>
                  <a:gd name="T10" fmla="*/ 0 w 50"/>
                  <a:gd name="T11" fmla="*/ 43 h 69"/>
                  <a:gd name="T12" fmla="*/ 25 w 50"/>
                  <a:gd name="T13" fmla="*/ 69 h 69"/>
                  <a:gd name="T14" fmla="*/ 50 w 50"/>
                  <a:gd name="T15" fmla="*/ 43 h 69"/>
                  <a:gd name="T16" fmla="*/ 47 w 50"/>
                  <a:gd name="T17" fmla="*/ 30 h 69"/>
                  <a:gd name="T18" fmla="*/ 11 w 50"/>
                  <a:gd name="T19" fmla="*/ 39 h 69"/>
                  <a:gd name="T20" fmla="*/ 7 w 50"/>
                  <a:gd name="T21" fmla="*/ 45 h 69"/>
                  <a:gd name="T22" fmla="*/ 6 w 50"/>
                  <a:gd name="T23" fmla="*/ 38 h 69"/>
                  <a:gd name="T24" fmla="*/ 10 w 50"/>
                  <a:gd name="T25" fmla="*/ 32 h 69"/>
                  <a:gd name="T26" fmla="*/ 11 w 50"/>
                  <a:gd name="T27" fmla="*/ 3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69">
                    <a:moveTo>
                      <a:pt x="47" y="30"/>
                    </a:moveTo>
                    <a:cubicBezTo>
                      <a:pt x="44" y="25"/>
                      <a:pt x="39" y="19"/>
                      <a:pt x="35" y="14"/>
                    </a:cubicBezTo>
                    <a:cubicBezTo>
                      <a:pt x="30" y="8"/>
                      <a:pt x="25" y="0"/>
                      <a:pt x="25" y="0"/>
                    </a:cubicBezTo>
                    <a:cubicBezTo>
                      <a:pt x="25" y="0"/>
                      <a:pt x="20" y="8"/>
                      <a:pt x="15" y="14"/>
                    </a:cubicBezTo>
                    <a:cubicBezTo>
                      <a:pt x="11" y="19"/>
                      <a:pt x="6" y="25"/>
                      <a:pt x="3" y="30"/>
                    </a:cubicBezTo>
                    <a:cubicBezTo>
                      <a:pt x="1" y="34"/>
                      <a:pt x="0" y="38"/>
                      <a:pt x="0" y="43"/>
                    </a:cubicBezTo>
                    <a:cubicBezTo>
                      <a:pt x="0" y="57"/>
                      <a:pt x="11" y="69"/>
                      <a:pt x="25" y="69"/>
                    </a:cubicBezTo>
                    <a:cubicBezTo>
                      <a:pt x="39" y="69"/>
                      <a:pt x="50" y="57"/>
                      <a:pt x="50" y="43"/>
                    </a:cubicBezTo>
                    <a:cubicBezTo>
                      <a:pt x="50" y="38"/>
                      <a:pt x="49" y="34"/>
                      <a:pt x="47" y="30"/>
                    </a:cubicBezTo>
                    <a:close/>
                    <a:moveTo>
                      <a:pt x="11" y="39"/>
                    </a:moveTo>
                    <a:cubicBezTo>
                      <a:pt x="10" y="43"/>
                      <a:pt x="8" y="46"/>
                      <a:pt x="7" y="45"/>
                    </a:cubicBezTo>
                    <a:cubicBezTo>
                      <a:pt x="6" y="45"/>
                      <a:pt x="5" y="42"/>
                      <a:pt x="6" y="38"/>
                    </a:cubicBezTo>
                    <a:cubicBezTo>
                      <a:pt x="7" y="34"/>
                      <a:pt x="9" y="31"/>
                      <a:pt x="10" y="32"/>
                    </a:cubicBezTo>
                    <a:cubicBezTo>
                      <a:pt x="11" y="32"/>
                      <a:pt x="12" y="35"/>
                      <a:pt x="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254" name="Freeform 216"/>
              <p:cNvSpPr>
                <a:spLocks noEditPoints="1"/>
              </p:cNvSpPr>
              <p:nvPr/>
            </p:nvSpPr>
            <p:spPr bwMode="auto">
              <a:xfrm>
                <a:off x="6774475" y="2849996"/>
                <a:ext cx="563381" cy="838031"/>
              </a:xfrm>
              <a:custGeom>
                <a:avLst/>
                <a:gdLst>
                  <a:gd name="T0" fmla="*/ 153 w 169"/>
                  <a:gd name="T1" fmla="*/ 20 h 252"/>
                  <a:gd name="T2" fmla="*/ 101 w 169"/>
                  <a:gd name="T3" fmla="*/ 20 h 252"/>
                  <a:gd name="T4" fmla="*/ 99 w 169"/>
                  <a:gd name="T5" fmla="*/ 20 h 252"/>
                  <a:gd name="T6" fmla="*/ 99 w 169"/>
                  <a:gd name="T7" fmla="*/ 0 h 252"/>
                  <a:gd name="T8" fmla="*/ 70 w 169"/>
                  <a:gd name="T9" fmla="*/ 0 h 252"/>
                  <a:gd name="T10" fmla="*/ 70 w 169"/>
                  <a:gd name="T11" fmla="*/ 20 h 252"/>
                  <a:gd name="T12" fmla="*/ 69 w 169"/>
                  <a:gd name="T13" fmla="*/ 20 h 252"/>
                  <a:gd name="T14" fmla="*/ 16 w 169"/>
                  <a:gd name="T15" fmla="*/ 20 h 252"/>
                  <a:gd name="T16" fmla="*/ 0 w 169"/>
                  <a:gd name="T17" fmla="*/ 36 h 252"/>
                  <a:gd name="T18" fmla="*/ 0 w 169"/>
                  <a:gd name="T19" fmla="*/ 144 h 252"/>
                  <a:gd name="T20" fmla="*/ 14 w 169"/>
                  <a:gd name="T21" fmla="*/ 168 h 252"/>
                  <a:gd name="T22" fmla="*/ 70 w 169"/>
                  <a:gd name="T23" fmla="*/ 199 h 252"/>
                  <a:gd name="T24" fmla="*/ 70 w 169"/>
                  <a:gd name="T25" fmla="*/ 252 h 252"/>
                  <a:gd name="T26" fmla="*/ 99 w 169"/>
                  <a:gd name="T27" fmla="*/ 252 h 252"/>
                  <a:gd name="T28" fmla="*/ 99 w 169"/>
                  <a:gd name="T29" fmla="*/ 199 h 252"/>
                  <a:gd name="T30" fmla="*/ 156 w 169"/>
                  <a:gd name="T31" fmla="*/ 168 h 252"/>
                  <a:gd name="T32" fmla="*/ 169 w 169"/>
                  <a:gd name="T33" fmla="*/ 144 h 252"/>
                  <a:gd name="T34" fmla="*/ 169 w 169"/>
                  <a:gd name="T35" fmla="*/ 36 h 252"/>
                  <a:gd name="T36" fmla="*/ 153 w 169"/>
                  <a:gd name="T37" fmla="*/ 20 h 252"/>
                  <a:gd name="T38" fmla="*/ 85 w 169"/>
                  <a:gd name="T39" fmla="*/ 183 h 252"/>
                  <a:gd name="T40" fmla="*/ 42 w 169"/>
                  <a:gd name="T41" fmla="*/ 140 h 252"/>
                  <a:gd name="T42" fmla="*/ 85 w 169"/>
                  <a:gd name="T43" fmla="*/ 96 h 252"/>
                  <a:gd name="T44" fmla="*/ 128 w 169"/>
                  <a:gd name="T45" fmla="*/ 140 h 252"/>
                  <a:gd name="T46" fmla="*/ 85 w 169"/>
                  <a:gd name="T47" fmla="*/ 183 h 252"/>
                  <a:gd name="T48" fmla="*/ 123 w 169"/>
                  <a:gd name="T49" fmla="*/ 73 h 252"/>
                  <a:gd name="T50" fmla="*/ 46 w 169"/>
                  <a:gd name="T51" fmla="*/ 73 h 252"/>
                  <a:gd name="T52" fmla="*/ 33 w 169"/>
                  <a:gd name="T53" fmla="*/ 60 h 252"/>
                  <a:gd name="T54" fmla="*/ 46 w 169"/>
                  <a:gd name="T55" fmla="*/ 46 h 252"/>
                  <a:gd name="T56" fmla="*/ 123 w 169"/>
                  <a:gd name="T57" fmla="*/ 46 h 252"/>
                  <a:gd name="T58" fmla="*/ 137 w 169"/>
                  <a:gd name="T59" fmla="*/ 60 h 252"/>
                  <a:gd name="T60" fmla="*/ 123 w 169"/>
                  <a:gd name="T61" fmla="*/ 73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9" h="252">
                    <a:moveTo>
                      <a:pt x="153" y="20"/>
                    </a:move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20"/>
                      <a:pt x="100" y="20"/>
                      <a:pt x="99" y="2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69" y="20"/>
                      <a:pt x="69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7" y="20"/>
                      <a:pt x="0" y="27"/>
                      <a:pt x="0" y="3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3"/>
                      <a:pt x="6" y="164"/>
                      <a:pt x="14" y="168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70" y="252"/>
                      <a:pt x="70" y="252"/>
                      <a:pt x="70" y="252"/>
                    </a:cubicBezTo>
                    <a:cubicBezTo>
                      <a:pt x="99" y="252"/>
                      <a:pt x="99" y="252"/>
                      <a:pt x="99" y="252"/>
                    </a:cubicBezTo>
                    <a:cubicBezTo>
                      <a:pt x="99" y="199"/>
                      <a:pt x="99" y="199"/>
                      <a:pt x="99" y="199"/>
                    </a:cubicBezTo>
                    <a:cubicBezTo>
                      <a:pt x="156" y="168"/>
                      <a:pt x="156" y="168"/>
                      <a:pt x="156" y="168"/>
                    </a:cubicBezTo>
                    <a:cubicBezTo>
                      <a:pt x="163" y="164"/>
                      <a:pt x="169" y="153"/>
                      <a:pt x="169" y="144"/>
                    </a:cubicBezTo>
                    <a:cubicBezTo>
                      <a:pt x="169" y="36"/>
                      <a:pt x="169" y="36"/>
                      <a:pt x="169" y="36"/>
                    </a:cubicBezTo>
                    <a:cubicBezTo>
                      <a:pt x="169" y="27"/>
                      <a:pt x="162" y="20"/>
                      <a:pt x="153" y="20"/>
                    </a:cubicBezTo>
                    <a:close/>
                    <a:moveTo>
                      <a:pt x="85" y="183"/>
                    </a:moveTo>
                    <a:cubicBezTo>
                      <a:pt x="61" y="183"/>
                      <a:pt x="42" y="164"/>
                      <a:pt x="42" y="140"/>
                    </a:cubicBezTo>
                    <a:cubicBezTo>
                      <a:pt x="42" y="116"/>
                      <a:pt x="61" y="96"/>
                      <a:pt x="85" y="96"/>
                    </a:cubicBezTo>
                    <a:cubicBezTo>
                      <a:pt x="109" y="96"/>
                      <a:pt x="128" y="116"/>
                      <a:pt x="128" y="140"/>
                    </a:cubicBezTo>
                    <a:cubicBezTo>
                      <a:pt x="128" y="164"/>
                      <a:pt x="109" y="183"/>
                      <a:pt x="85" y="183"/>
                    </a:cubicBezTo>
                    <a:close/>
                    <a:moveTo>
                      <a:pt x="123" y="73"/>
                    </a:moveTo>
                    <a:cubicBezTo>
                      <a:pt x="46" y="73"/>
                      <a:pt x="46" y="73"/>
                      <a:pt x="46" y="73"/>
                    </a:cubicBezTo>
                    <a:cubicBezTo>
                      <a:pt x="39" y="73"/>
                      <a:pt x="33" y="67"/>
                      <a:pt x="33" y="60"/>
                    </a:cubicBezTo>
                    <a:cubicBezTo>
                      <a:pt x="33" y="52"/>
                      <a:pt x="39" y="46"/>
                      <a:pt x="46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31" y="46"/>
                      <a:pt x="137" y="52"/>
                      <a:pt x="137" y="60"/>
                    </a:cubicBezTo>
                    <a:cubicBezTo>
                      <a:pt x="137" y="67"/>
                      <a:pt x="131" y="73"/>
                      <a:pt x="12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</p:grpSp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2400064" y="3528403"/>
              <a:ext cx="1713574" cy="2674846"/>
              <a:chOff x="10071139" y="4643727"/>
              <a:chExt cx="523180" cy="816672"/>
            </a:xfrm>
          </p:grpSpPr>
          <p:sp>
            <p:nvSpPr>
              <p:cNvPr id="259" name="Freeform 21"/>
              <p:cNvSpPr>
                <a:spLocks noEditPoints="1"/>
              </p:cNvSpPr>
              <p:nvPr/>
            </p:nvSpPr>
            <p:spPr bwMode="auto">
              <a:xfrm>
                <a:off x="10071139" y="4643727"/>
                <a:ext cx="523180" cy="816672"/>
              </a:xfrm>
              <a:custGeom>
                <a:avLst/>
                <a:gdLst/>
                <a:ahLst/>
                <a:cxnLst>
                  <a:cxn ang="0">
                    <a:pos x="137" y="117"/>
                  </a:cxn>
                  <a:cxn ang="0">
                    <a:pos x="137" y="64"/>
                  </a:cxn>
                  <a:cxn ang="0">
                    <a:pos x="147" y="50"/>
                  </a:cxn>
                  <a:cxn ang="0">
                    <a:pos x="147" y="15"/>
                  </a:cxn>
                  <a:cxn ang="0">
                    <a:pos x="132" y="0"/>
                  </a:cxn>
                  <a:cxn ang="0">
                    <a:pos x="56" y="0"/>
                  </a:cxn>
                  <a:cxn ang="0">
                    <a:pos x="41" y="15"/>
                  </a:cxn>
                  <a:cxn ang="0">
                    <a:pos x="41" y="50"/>
                  </a:cxn>
                  <a:cxn ang="0">
                    <a:pos x="52" y="64"/>
                  </a:cxn>
                  <a:cxn ang="0">
                    <a:pos x="52" y="117"/>
                  </a:cxn>
                  <a:cxn ang="0">
                    <a:pos x="0" y="201"/>
                  </a:cxn>
                  <a:cxn ang="0">
                    <a:pos x="94" y="295"/>
                  </a:cxn>
                  <a:cxn ang="0">
                    <a:pos x="188" y="201"/>
                  </a:cxn>
                  <a:cxn ang="0">
                    <a:pos x="137" y="117"/>
                  </a:cxn>
                  <a:cxn ang="0">
                    <a:pos x="15" y="201"/>
                  </a:cxn>
                  <a:cxn ang="0">
                    <a:pos x="66" y="126"/>
                  </a:cxn>
                  <a:cxn ang="0">
                    <a:pos x="66" y="50"/>
                  </a:cxn>
                  <a:cxn ang="0">
                    <a:pos x="56" y="50"/>
                  </a:cxn>
                  <a:cxn ang="0">
                    <a:pos x="56" y="15"/>
                  </a:cxn>
                  <a:cxn ang="0">
                    <a:pos x="132" y="15"/>
                  </a:cxn>
                  <a:cxn ang="0">
                    <a:pos x="132" y="50"/>
                  </a:cxn>
                  <a:cxn ang="0">
                    <a:pos x="122" y="50"/>
                  </a:cxn>
                  <a:cxn ang="0">
                    <a:pos x="122" y="126"/>
                  </a:cxn>
                  <a:cxn ang="0">
                    <a:pos x="174" y="201"/>
                  </a:cxn>
                  <a:cxn ang="0">
                    <a:pos x="15" y="201"/>
                  </a:cxn>
                  <a:cxn ang="0">
                    <a:pos x="15" y="201"/>
                  </a:cxn>
                  <a:cxn ang="0">
                    <a:pos x="15" y="201"/>
                  </a:cxn>
                </a:cxnLst>
                <a:rect l="0" t="0" r="r" b="b"/>
                <a:pathLst>
                  <a:path w="188" h="295">
                    <a:moveTo>
                      <a:pt x="137" y="117"/>
                    </a:moveTo>
                    <a:cubicBezTo>
                      <a:pt x="137" y="64"/>
                      <a:pt x="137" y="64"/>
                      <a:pt x="137" y="64"/>
                    </a:cubicBezTo>
                    <a:cubicBezTo>
                      <a:pt x="143" y="62"/>
                      <a:pt x="147" y="56"/>
                      <a:pt x="147" y="50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7" y="7"/>
                      <a:pt x="140" y="0"/>
                      <a:pt x="13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8" y="0"/>
                      <a:pt x="41" y="7"/>
                      <a:pt x="41" y="15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6"/>
                      <a:pt x="46" y="62"/>
                      <a:pt x="52" y="64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20" y="133"/>
                      <a:pt x="0" y="165"/>
                      <a:pt x="0" y="201"/>
                    </a:cubicBezTo>
                    <a:cubicBezTo>
                      <a:pt x="0" y="253"/>
                      <a:pt x="42" y="295"/>
                      <a:pt x="94" y="295"/>
                    </a:cubicBezTo>
                    <a:cubicBezTo>
                      <a:pt x="146" y="295"/>
                      <a:pt x="188" y="253"/>
                      <a:pt x="188" y="201"/>
                    </a:cubicBezTo>
                    <a:cubicBezTo>
                      <a:pt x="188" y="165"/>
                      <a:pt x="168" y="133"/>
                      <a:pt x="137" y="117"/>
                    </a:cubicBezTo>
                    <a:close/>
                    <a:moveTo>
                      <a:pt x="15" y="201"/>
                    </a:moveTo>
                    <a:cubicBezTo>
                      <a:pt x="15" y="167"/>
                      <a:pt x="36" y="138"/>
                      <a:pt x="66" y="126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52" y="138"/>
                      <a:pt x="174" y="167"/>
                      <a:pt x="174" y="201"/>
                    </a:cubicBezTo>
                    <a:lnTo>
                      <a:pt x="15" y="201"/>
                    </a:lnTo>
                    <a:close/>
                    <a:moveTo>
                      <a:pt x="15" y="201"/>
                    </a:moveTo>
                    <a:cubicBezTo>
                      <a:pt x="15" y="201"/>
                      <a:pt x="15" y="201"/>
                      <a:pt x="15" y="201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260" name="Freeform 22"/>
              <p:cNvSpPr>
                <a:spLocks noEditPoints="1"/>
              </p:cNvSpPr>
              <p:nvPr/>
            </p:nvSpPr>
            <p:spPr bwMode="auto">
              <a:xfrm>
                <a:off x="10313588" y="4909377"/>
                <a:ext cx="61482" cy="63803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11" y="23"/>
                  </a:cxn>
                  <a:cxn ang="0">
                    <a:pos x="0" y="12"/>
                  </a:cxn>
                  <a:cxn ang="0">
                    <a:pos x="11" y="0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2" y="12"/>
                  </a:cxn>
                </a:cxnLst>
                <a:rect l="0" t="0" r="r" b="b"/>
                <a:pathLst>
                  <a:path w="22" h="23">
                    <a:moveTo>
                      <a:pt x="22" y="12"/>
                    </a:moveTo>
                    <a:cubicBezTo>
                      <a:pt x="22" y="18"/>
                      <a:pt x="17" y="23"/>
                      <a:pt x="11" y="23"/>
                    </a:cubicBezTo>
                    <a:cubicBezTo>
                      <a:pt x="5" y="23"/>
                      <a:pt x="0" y="18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2"/>
                    </a:cubicBezTo>
                    <a:close/>
                    <a:moveTo>
                      <a:pt x="22" y="12"/>
                    </a:moveTo>
                    <a:cubicBezTo>
                      <a:pt x="22" y="12"/>
                      <a:pt x="22" y="12"/>
                      <a:pt x="22" y="12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261" name="Freeform 23"/>
              <p:cNvSpPr>
                <a:spLocks noEditPoints="1"/>
              </p:cNvSpPr>
              <p:nvPr/>
            </p:nvSpPr>
            <p:spPr bwMode="auto">
              <a:xfrm>
                <a:off x="10260226" y="5039303"/>
                <a:ext cx="105564" cy="107884"/>
              </a:xfrm>
              <a:custGeom>
                <a:avLst/>
                <a:gdLst/>
                <a:ahLst/>
                <a:cxnLst>
                  <a:cxn ang="0">
                    <a:pos x="38" y="20"/>
                  </a:cxn>
                  <a:cxn ang="0">
                    <a:pos x="19" y="39"/>
                  </a:cxn>
                  <a:cxn ang="0">
                    <a:pos x="0" y="20"/>
                  </a:cxn>
                  <a:cxn ang="0">
                    <a:pos x="19" y="0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38" y="20"/>
                  </a:cxn>
                </a:cxnLst>
                <a:rect l="0" t="0" r="r" b="b"/>
                <a:pathLst>
                  <a:path w="38" h="39">
                    <a:moveTo>
                      <a:pt x="38" y="20"/>
                    </a:moveTo>
                    <a:cubicBezTo>
                      <a:pt x="38" y="30"/>
                      <a:pt x="30" y="39"/>
                      <a:pt x="19" y="39"/>
                    </a:cubicBezTo>
                    <a:cubicBezTo>
                      <a:pt x="8" y="39"/>
                      <a:pt x="0" y="30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30" y="0"/>
                      <a:pt x="38" y="9"/>
                      <a:pt x="38" y="20"/>
                    </a:cubicBezTo>
                    <a:close/>
                    <a:moveTo>
                      <a:pt x="38" y="20"/>
                    </a:moveTo>
                    <a:cubicBezTo>
                      <a:pt x="38" y="20"/>
                      <a:pt x="38" y="20"/>
                      <a:pt x="38" y="2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</p:grpSp>
        <p:sp>
          <p:nvSpPr>
            <p:cNvPr id="262" name="Freeform 30"/>
            <p:cNvSpPr>
              <a:spLocks noChangeAspect="1"/>
            </p:cNvSpPr>
            <p:nvPr/>
          </p:nvSpPr>
          <p:spPr bwMode="auto">
            <a:xfrm>
              <a:off x="9667134" y="4220963"/>
              <a:ext cx="4230477" cy="731520"/>
            </a:xfrm>
            <a:custGeom>
              <a:avLst/>
              <a:gdLst/>
              <a:ahLst/>
              <a:cxnLst>
                <a:cxn ang="0">
                  <a:pos x="153" y="248"/>
                </a:cxn>
                <a:cxn ang="0">
                  <a:pos x="153" y="248"/>
                </a:cxn>
                <a:cxn ang="0">
                  <a:pos x="148" y="244"/>
                </a:cxn>
                <a:cxn ang="0">
                  <a:pos x="139" y="61"/>
                </a:cxn>
                <a:cxn ang="0">
                  <a:pos x="130" y="146"/>
                </a:cxn>
                <a:cxn ang="0">
                  <a:pos x="125" y="150"/>
                </a:cxn>
                <a:cxn ang="0">
                  <a:pos x="4" y="150"/>
                </a:cxn>
                <a:cxn ang="0">
                  <a:pos x="0" y="145"/>
                </a:cxn>
                <a:cxn ang="0">
                  <a:pos x="4" y="141"/>
                </a:cxn>
                <a:cxn ang="0">
                  <a:pos x="121" y="141"/>
                </a:cxn>
                <a:cxn ang="0">
                  <a:pos x="136" y="4"/>
                </a:cxn>
                <a:cxn ang="0">
                  <a:pos x="141" y="0"/>
                </a:cxn>
                <a:cxn ang="0">
                  <a:pos x="145" y="5"/>
                </a:cxn>
                <a:cxn ang="0">
                  <a:pos x="155" y="198"/>
                </a:cxn>
                <a:cxn ang="0">
                  <a:pos x="168" y="114"/>
                </a:cxn>
                <a:cxn ang="0">
                  <a:pos x="172" y="110"/>
                </a:cxn>
                <a:cxn ang="0">
                  <a:pos x="176" y="113"/>
                </a:cxn>
                <a:cxn ang="0">
                  <a:pos x="188" y="160"/>
                </a:cxn>
                <a:cxn ang="0">
                  <a:pos x="200" y="48"/>
                </a:cxn>
                <a:cxn ang="0">
                  <a:pos x="204" y="44"/>
                </a:cxn>
                <a:cxn ang="0">
                  <a:pos x="209" y="47"/>
                </a:cxn>
                <a:cxn ang="0">
                  <a:pos x="225" y="155"/>
                </a:cxn>
                <a:cxn ang="0">
                  <a:pos x="241" y="95"/>
                </a:cxn>
                <a:cxn ang="0">
                  <a:pos x="246" y="91"/>
                </a:cxn>
                <a:cxn ang="0">
                  <a:pos x="250" y="95"/>
                </a:cxn>
                <a:cxn ang="0">
                  <a:pos x="255" y="153"/>
                </a:cxn>
                <a:cxn ang="0">
                  <a:pos x="263" y="77"/>
                </a:cxn>
                <a:cxn ang="0">
                  <a:pos x="267" y="73"/>
                </a:cxn>
                <a:cxn ang="0">
                  <a:pos x="272" y="77"/>
                </a:cxn>
                <a:cxn ang="0">
                  <a:pos x="285" y="145"/>
                </a:cxn>
                <a:cxn ang="0">
                  <a:pos x="397" y="145"/>
                </a:cxn>
                <a:cxn ang="0">
                  <a:pos x="402" y="149"/>
                </a:cxn>
                <a:cxn ang="0">
                  <a:pos x="397" y="154"/>
                </a:cxn>
                <a:cxn ang="0">
                  <a:pos x="282" y="154"/>
                </a:cxn>
                <a:cxn ang="0">
                  <a:pos x="277" y="150"/>
                </a:cxn>
                <a:cxn ang="0">
                  <a:pos x="269" y="107"/>
                </a:cxn>
                <a:cxn ang="0">
                  <a:pos x="259" y="198"/>
                </a:cxn>
                <a:cxn ang="0">
                  <a:pos x="254" y="202"/>
                </a:cxn>
                <a:cxn ang="0">
                  <a:pos x="254" y="202"/>
                </a:cxn>
                <a:cxn ang="0">
                  <a:pos x="250" y="198"/>
                </a:cxn>
                <a:cxn ang="0">
                  <a:pos x="243" y="122"/>
                </a:cxn>
                <a:cxn ang="0">
                  <a:pos x="228" y="179"/>
                </a:cxn>
                <a:cxn ang="0">
                  <a:pos x="224" y="182"/>
                </a:cxn>
                <a:cxn ang="0">
                  <a:pos x="219" y="178"/>
                </a:cxn>
                <a:cxn ang="0">
                  <a:pos x="205" y="84"/>
                </a:cxn>
                <a:cxn ang="0">
                  <a:pos x="194" y="187"/>
                </a:cxn>
                <a:cxn ang="0">
                  <a:pos x="190" y="191"/>
                </a:cxn>
                <a:cxn ang="0">
                  <a:pos x="185" y="187"/>
                </a:cxn>
                <a:cxn ang="0">
                  <a:pos x="173" y="137"/>
                </a:cxn>
                <a:cxn ang="0">
                  <a:pos x="157" y="244"/>
                </a:cxn>
                <a:cxn ang="0">
                  <a:pos x="153" y="248"/>
                </a:cxn>
              </a:cxnLst>
              <a:rect l="0" t="0" r="r" b="b"/>
              <a:pathLst>
                <a:path w="402" h="248">
                  <a:moveTo>
                    <a:pt x="153" y="248"/>
                  </a:moveTo>
                  <a:cubicBezTo>
                    <a:pt x="153" y="248"/>
                    <a:pt x="153" y="248"/>
                    <a:pt x="153" y="248"/>
                  </a:cubicBezTo>
                  <a:cubicBezTo>
                    <a:pt x="150" y="248"/>
                    <a:pt x="149" y="246"/>
                    <a:pt x="148" y="244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8"/>
                    <a:pt x="128" y="150"/>
                    <a:pt x="12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5"/>
                  </a:cubicBezTo>
                  <a:cubicBezTo>
                    <a:pt x="0" y="143"/>
                    <a:pt x="2" y="141"/>
                    <a:pt x="4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7" y="2"/>
                    <a:pt x="139" y="0"/>
                    <a:pt x="141" y="0"/>
                  </a:cubicBezTo>
                  <a:cubicBezTo>
                    <a:pt x="143" y="1"/>
                    <a:pt x="145" y="2"/>
                    <a:pt x="145" y="5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1"/>
                    <a:pt x="170" y="110"/>
                    <a:pt x="172" y="110"/>
                  </a:cubicBezTo>
                  <a:cubicBezTo>
                    <a:pt x="174" y="110"/>
                    <a:pt x="176" y="111"/>
                    <a:pt x="176" y="113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0" y="45"/>
                    <a:pt x="202" y="44"/>
                    <a:pt x="204" y="44"/>
                  </a:cubicBezTo>
                  <a:cubicBezTo>
                    <a:pt x="206" y="44"/>
                    <a:pt x="208" y="45"/>
                    <a:pt x="209" y="47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3"/>
                    <a:pt x="243" y="91"/>
                    <a:pt x="246" y="91"/>
                  </a:cubicBezTo>
                  <a:cubicBezTo>
                    <a:pt x="248" y="91"/>
                    <a:pt x="249" y="93"/>
                    <a:pt x="250" y="95"/>
                  </a:cubicBezTo>
                  <a:cubicBezTo>
                    <a:pt x="255" y="153"/>
                    <a:pt x="255" y="153"/>
                    <a:pt x="255" y="153"/>
                  </a:cubicBezTo>
                  <a:cubicBezTo>
                    <a:pt x="263" y="77"/>
                    <a:pt x="263" y="77"/>
                    <a:pt x="263" y="77"/>
                  </a:cubicBezTo>
                  <a:cubicBezTo>
                    <a:pt x="263" y="75"/>
                    <a:pt x="265" y="73"/>
                    <a:pt x="267" y="73"/>
                  </a:cubicBezTo>
                  <a:cubicBezTo>
                    <a:pt x="270" y="73"/>
                    <a:pt x="271" y="75"/>
                    <a:pt x="272" y="77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397" y="145"/>
                    <a:pt x="397" y="145"/>
                    <a:pt x="397" y="145"/>
                  </a:cubicBezTo>
                  <a:cubicBezTo>
                    <a:pt x="400" y="145"/>
                    <a:pt x="402" y="147"/>
                    <a:pt x="402" y="149"/>
                  </a:cubicBezTo>
                  <a:cubicBezTo>
                    <a:pt x="402" y="152"/>
                    <a:pt x="400" y="154"/>
                    <a:pt x="397" y="154"/>
                  </a:cubicBezTo>
                  <a:cubicBezTo>
                    <a:pt x="282" y="154"/>
                    <a:pt x="282" y="154"/>
                    <a:pt x="282" y="154"/>
                  </a:cubicBezTo>
                  <a:cubicBezTo>
                    <a:pt x="280" y="154"/>
                    <a:pt x="278" y="152"/>
                    <a:pt x="277" y="150"/>
                  </a:cubicBezTo>
                  <a:cubicBezTo>
                    <a:pt x="269" y="107"/>
                    <a:pt x="269" y="107"/>
                    <a:pt x="269" y="107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8" y="201"/>
                    <a:pt x="257" y="202"/>
                    <a:pt x="254" y="202"/>
                  </a:cubicBezTo>
                  <a:cubicBezTo>
                    <a:pt x="254" y="202"/>
                    <a:pt x="254" y="202"/>
                    <a:pt x="254" y="202"/>
                  </a:cubicBezTo>
                  <a:cubicBezTo>
                    <a:pt x="252" y="202"/>
                    <a:pt x="250" y="201"/>
                    <a:pt x="250" y="198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28" y="179"/>
                    <a:pt x="228" y="179"/>
                    <a:pt x="228" y="179"/>
                  </a:cubicBezTo>
                  <a:cubicBezTo>
                    <a:pt x="228" y="181"/>
                    <a:pt x="226" y="182"/>
                    <a:pt x="224" y="182"/>
                  </a:cubicBezTo>
                  <a:cubicBezTo>
                    <a:pt x="221" y="182"/>
                    <a:pt x="220" y="180"/>
                    <a:pt x="219" y="178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194" y="189"/>
                    <a:pt x="192" y="191"/>
                    <a:pt x="190" y="191"/>
                  </a:cubicBezTo>
                  <a:cubicBezTo>
                    <a:pt x="188" y="191"/>
                    <a:pt x="186" y="190"/>
                    <a:pt x="185" y="187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7" y="246"/>
                    <a:pt x="155" y="248"/>
                    <a:pt x="153" y="2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</p:spTree>
    <p:extLst>
      <p:ext uri="{BB962C8B-B14F-4D97-AF65-F5344CB8AC3E}">
        <p14:creationId xmlns:p14="http://schemas.microsoft.com/office/powerpoint/2010/main" val="1021134067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Žádejte zdůvodnění proč je něco zdarma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993952" y="6481879"/>
            <a:ext cx="1819259" cy="1290803"/>
            <a:chOff x="12993953" y="6481879"/>
            <a:chExt cx="1004094" cy="1535373"/>
          </a:xfrm>
        </p:grpSpPr>
        <p:cxnSp>
          <p:nvCxnSpPr>
            <p:cNvPr id="87" name="Straight Connector 86"/>
            <p:cNvCxnSpPr/>
            <p:nvPr/>
          </p:nvCxnSpPr>
          <p:spPr>
            <a:xfrm flipH="1" flipV="1">
              <a:off x="12993953" y="6481879"/>
              <a:ext cx="100409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13995233" y="6481879"/>
              <a:ext cx="0" cy="15353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0977932" y="3035495"/>
            <a:ext cx="1273627" cy="337411"/>
            <a:chOff x="10977932" y="3035495"/>
            <a:chExt cx="1273627" cy="337411"/>
          </a:xfrm>
        </p:grpSpPr>
        <p:cxnSp>
          <p:nvCxnSpPr>
            <p:cNvPr id="73" name="Straight Connector 72"/>
            <p:cNvCxnSpPr/>
            <p:nvPr/>
          </p:nvCxnSpPr>
          <p:spPr>
            <a:xfrm flipV="1">
              <a:off x="10977932" y="3035495"/>
              <a:ext cx="127362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0981501" y="3035495"/>
              <a:ext cx="0" cy="33741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413898" y="3035495"/>
            <a:ext cx="1593867" cy="496824"/>
            <a:chOff x="7413898" y="3035495"/>
            <a:chExt cx="1593867" cy="496824"/>
          </a:xfrm>
        </p:grpSpPr>
        <p:cxnSp>
          <p:nvCxnSpPr>
            <p:cNvPr id="69" name="Straight Connector 68"/>
            <p:cNvCxnSpPr/>
            <p:nvPr/>
          </p:nvCxnSpPr>
          <p:spPr>
            <a:xfrm flipH="1" flipV="1">
              <a:off x="7413898" y="3035495"/>
              <a:ext cx="159386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9003299" y="3035495"/>
              <a:ext cx="0" cy="49682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521162" y="7508406"/>
            <a:ext cx="1535374" cy="888672"/>
            <a:chOff x="6521162" y="7508406"/>
            <a:chExt cx="1535374" cy="888672"/>
          </a:xfrm>
        </p:grpSpPr>
        <p:cxnSp>
          <p:nvCxnSpPr>
            <p:cNvPr id="65" name="Straight Connector 64"/>
            <p:cNvCxnSpPr/>
            <p:nvPr/>
          </p:nvCxnSpPr>
          <p:spPr>
            <a:xfrm rot="5400000" flipH="1" flipV="1">
              <a:off x="7612200" y="7952742"/>
              <a:ext cx="88867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>
              <a:off x="7288849" y="7626901"/>
              <a:ext cx="0" cy="15353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438267" y="5864844"/>
            <a:ext cx="3041658" cy="640590"/>
            <a:chOff x="2438267" y="5864844"/>
            <a:chExt cx="3041658" cy="64059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2438267" y="6505434"/>
              <a:ext cx="3041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446790" y="5864844"/>
              <a:ext cx="0" cy="64059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1179175" y="5569957"/>
            <a:ext cx="1572282" cy="1823845"/>
            <a:chOff x="11179175" y="5569957"/>
            <a:chExt cx="1572282" cy="1823845"/>
          </a:xfrm>
        </p:grpSpPr>
        <p:sp>
          <p:nvSpPr>
            <p:cNvPr id="79" name="Hexagon 78"/>
            <p:cNvSpPr/>
            <p:nvPr/>
          </p:nvSpPr>
          <p:spPr>
            <a:xfrm rot="16200000">
              <a:off x="11053393" y="5695739"/>
              <a:ext cx="1823845" cy="1572282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11705996" y="5955120"/>
              <a:ext cx="666069" cy="1097280"/>
              <a:chOff x="11049000" y="8094663"/>
              <a:chExt cx="549275" cy="904875"/>
            </a:xfrm>
            <a:solidFill>
              <a:schemeClr val="bg1"/>
            </a:solidFill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11049000" y="8094663"/>
                <a:ext cx="365125" cy="533400"/>
              </a:xfrm>
              <a:custGeom>
                <a:avLst/>
                <a:gdLst>
                  <a:gd name="T0" fmla="*/ 97 w 97"/>
                  <a:gd name="T1" fmla="*/ 95 h 141"/>
                  <a:gd name="T2" fmla="*/ 95 w 97"/>
                  <a:gd name="T3" fmla="*/ 82 h 141"/>
                  <a:gd name="T4" fmla="*/ 87 w 97"/>
                  <a:gd name="T5" fmla="*/ 58 h 141"/>
                  <a:gd name="T6" fmla="*/ 42 w 97"/>
                  <a:gd name="T7" fmla="*/ 0 h 141"/>
                  <a:gd name="T8" fmla="*/ 27 w 97"/>
                  <a:gd name="T9" fmla="*/ 36 h 141"/>
                  <a:gd name="T10" fmla="*/ 5 w 97"/>
                  <a:gd name="T11" fmla="*/ 100 h 141"/>
                  <a:gd name="T12" fmla="*/ 5 w 97"/>
                  <a:gd name="T13" fmla="*/ 100 h 141"/>
                  <a:gd name="T14" fmla="*/ 51 w 97"/>
                  <a:gd name="T15" fmla="*/ 141 h 141"/>
                  <a:gd name="T16" fmla="*/ 97 w 97"/>
                  <a:gd name="T17" fmla="*/ 95 h 141"/>
                  <a:gd name="T18" fmla="*/ 28 w 97"/>
                  <a:gd name="T19" fmla="*/ 61 h 141"/>
                  <a:gd name="T20" fmla="*/ 16 w 97"/>
                  <a:gd name="T21" fmla="*/ 98 h 141"/>
                  <a:gd name="T22" fmla="*/ 14 w 97"/>
                  <a:gd name="T23" fmla="*/ 100 h 141"/>
                  <a:gd name="T24" fmla="*/ 14 w 97"/>
                  <a:gd name="T25" fmla="*/ 100 h 141"/>
                  <a:gd name="T26" fmla="*/ 11 w 97"/>
                  <a:gd name="T27" fmla="*/ 98 h 141"/>
                  <a:gd name="T28" fmla="*/ 25 w 97"/>
                  <a:gd name="T29" fmla="*/ 57 h 141"/>
                  <a:gd name="T30" fmla="*/ 29 w 97"/>
                  <a:gd name="T31" fmla="*/ 58 h 141"/>
                  <a:gd name="T32" fmla="*/ 28 w 97"/>
                  <a:gd name="T33" fmla="*/ 6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41">
                    <a:moveTo>
                      <a:pt x="97" y="95"/>
                    </a:moveTo>
                    <a:cubicBezTo>
                      <a:pt x="97" y="90"/>
                      <a:pt x="96" y="86"/>
                      <a:pt x="95" y="82"/>
                    </a:cubicBezTo>
                    <a:cubicBezTo>
                      <a:pt x="94" y="74"/>
                      <a:pt x="91" y="65"/>
                      <a:pt x="87" y="58"/>
                    </a:cubicBezTo>
                    <a:cubicBezTo>
                      <a:pt x="69" y="22"/>
                      <a:pt x="42" y="0"/>
                      <a:pt x="42" y="0"/>
                    </a:cubicBezTo>
                    <a:cubicBezTo>
                      <a:pt x="42" y="0"/>
                      <a:pt x="42" y="19"/>
                      <a:pt x="27" y="36"/>
                    </a:cubicBezTo>
                    <a:cubicBezTo>
                      <a:pt x="0" y="68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7" y="123"/>
                      <a:pt x="27" y="141"/>
                      <a:pt x="51" y="141"/>
                    </a:cubicBezTo>
                    <a:cubicBezTo>
                      <a:pt x="76" y="141"/>
                      <a:pt x="97" y="120"/>
                      <a:pt x="97" y="95"/>
                    </a:cubicBezTo>
                    <a:close/>
                    <a:moveTo>
                      <a:pt x="28" y="61"/>
                    </a:moveTo>
                    <a:cubicBezTo>
                      <a:pt x="27" y="62"/>
                      <a:pt x="14" y="70"/>
                      <a:pt x="16" y="98"/>
                    </a:cubicBezTo>
                    <a:cubicBezTo>
                      <a:pt x="16" y="99"/>
                      <a:pt x="15" y="100"/>
                      <a:pt x="14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2" y="100"/>
                      <a:pt x="11" y="99"/>
                      <a:pt x="11" y="98"/>
                    </a:cubicBezTo>
                    <a:cubicBezTo>
                      <a:pt x="9" y="67"/>
                      <a:pt x="25" y="58"/>
                      <a:pt x="25" y="57"/>
                    </a:cubicBezTo>
                    <a:cubicBezTo>
                      <a:pt x="26" y="56"/>
                      <a:pt x="28" y="57"/>
                      <a:pt x="29" y="58"/>
                    </a:cubicBezTo>
                    <a:cubicBezTo>
                      <a:pt x="29" y="59"/>
                      <a:pt x="29" y="61"/>
                      <a:pt x="2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11380788" y="8466138"/>
                <a:ext cx="217487" cy="317500"/>
              </a:xfrm>
              <a:custGeom>
                <a:avLst/>
                <a:gdLst>
                  <a:gd name="T0" fmla="*/ 58 w 58"/>
                  <a:gd name="T1" fmla="*/ 57 h 84"/>
                  <a:gd name="T2" fmla="*/ 57 w 58"/>
                  <a:gd name="T3" fmla="*/ 49 h 84"/>
                  <a:gd name="T4" fmla="*/ 52 w 58"/>
                  <a:gd name="T5" fmla="*/ 35 h 84"/>
                  <a:gd name="T6" fmla="*/ 26 w 58"/>
                  <a:gd name="T7" fmla="*/ 0 h 84"/>
                  <a:gd name="T8" fmla="*/ 17 w 58"/>
                  <a:gd name="T9" fmla="*/ 22 h 84"/>
                  <a:gd name="T10" fmla="*/ 4 w 58"/>
                  <a:gd name="T11" fmla="*/ 59 h 84"/>
                  <a:gd name="T12" fmla="*/ 4 w 58"/>
                  <a:gd name="T13" fmla="*/ 59 h 84"/>
                  <a:gd name="T14" fmla="*/ 31 w 58"/>
                  <a:gd name="T15" fmla="*/ 84 h 84"/>
                  <a:gd name="T16" fmla="*/ 58 w 58"/>
                  <a:gd name="T17" fmla="*/ 57 h 84"/>
                  <a:gd name="T18" fmla="*/ 17 w 58"/>
                  <a:gd name="T19" fmla="*/ 37 h 84"/>
                  <a:gd name="T20" fmla="*/ 10 w 58"/>
                  <a:gd name="T21" fmla="*/ 58 h 84"/>
                  <a:gd name="T22" fmla="*/ 9 w 58"/>
                  <a:gd name="T23" fmla="*/ 60 h 84"/>
                  <a:gd name="T24" fmla="*/ 9 w 58"/>
                  <a:gd name="T25" fmla="*/ 60 h 84"/>
                  <a:gd name="T26" fmla="*/ 7 w 58"/>
                  <a:gd name="T27" fmla="*/ 59 h 84"/>
                  <a:gd name="T28" fmla="*/ 16 w 58"/>
                  <a:gd name="T29" fmla="*/ 34 h 84"/>
                  <a:gd name="T30" fmla="*/ 18 w 58"/>
                  <a:gd name="T31" fmla="*/ 35 h 84"/>
                  <a:gd name="T32" fmla="*/ 17 w 58"/>
                  <a:gd name="T33" fmla="*/ 3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84">
                    <a:moveTo>
                      <a:pt x="58" y="57"/>
                    </a:moveTo>
                    <a:cubicBezTo>
                      <a:pt x="58" y="54"/>
                      <a:pt x="58" y="51"/>
                      <a:pt x="57" y="49"/>
                    </a:cubicBezTo>
                    <a:cubicBezTo>
                      <a:pt x="56" y="44"/>
                      <a:pt x="55" y="39"/>
                      <a:pt x="52" y="35"/>
                    </a:cubicBezTo>
                    <a:cubicBezTo>
                      <a:pt x="42" y="13"/>
                      <a:pt x="26" y="0"/>
                      <a:pt x="26" y="0"/>
                    </a:cubicBezTo>
                    <a:cubicBezTo>
                      <a:pt x="26" y="0"/>
                      <a:pt x="25" y="11"/>
                      <a:pt x="17" y="22"/>
                    </a:cubicBezTo>
                    <a:cubicBezTo>
                      <a:pt x="0" y="40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5" y="73"/>
                      <a:pt x="17" y="84"/>
                      <a:pt x="31" y="84"/>
                    </a:cubicBezTo>
                    <a:cubicBezTo>
                      <a:pt x="46" y="84"/>
                      <a:pt x="58" y="72"/>
                      <a:pt x="58" y="57"/>
                    </a:cubicBezTo>
                    <a:close/>
                    <a:moveTo>
                      <a:pt x="17" y="37"/>
                    </a:moveTo>
                    <a:cubicBezTo>
                      <a:pt x="17" y="37"/>
                      <a:pt x="9" y="42"/>
                      <a:pt x="10" y="58"/>
                    </a:cubicBezTo>
                    <a:cubicBezTo>
                      <a:pt x="10" y="59"/>
                      <a:pt x="10" y="60"/>
                      <a:pt x="9" y="60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8" y="60"/>
                      <a:pt x="7" y="59"/>
                      <a:pt x="7" y="59"/>
                    </a:cubicBezTo>
                    <a:cubicBezTo>
                      <a:pt x="6" y="40"/>
                      <a:pt x="15" y="34"/>
                      <a:pt x="16" y="34"/>
                    </a:cubicBezTo>
                    <a:cubicBezTo>
                      <a:pt x="16" y="34"/>
                      <a:pt x="17" y="34"/>
                      <a:pt x="18" y="35"/>
                    </a:cubicBezTo>
                    <a:cubicBezTo>
                      <a:pt x="18" y="35"/>
                      <a:pt x="18" y="36"/>
                      <a:pt x="17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1304588" y="8780463"/>
                <a:ext cx="147637" cy="219075"/>
              </a:xfrm>
              <a:custGeom>
                <a:avLst/>
                <a:gdLst>
                  <a:gd name="T0" fmla="*/ 39 w 39"/>
                  <a:gd name="T1" fmla="*/ 34 h 58"/>
                  <a:gd name="T2" fmla="*/ 35 w 39"/>
                  <a:gd name="T3" fmla="*/ 24 h 58"/>
                  <a:gd name="T4" fmla="*/ 17 w 39"/>
                  <a:gd name="T5" fmla="*/ 0 h 58"/>
                  <a:gd name="T6" fmla="*/ 11 w 39"/>
                  <a:gd name="T7" fmla="*/ 15 h 58"/>
                  <a:gd name="T8" fmla="*/ 2 w 39"/>
                  <a:gd name="T9" fmla="*/ 41 h 58"/>
                  <a:gd name="T10" fmla="*/ 2 w 39"/>
                  <a:gd name="T11" fmla="*/ 41 h 58"/>
                  <a:gd name="T12" fmla="*/ 20 w 39"/>
                  <a:gd name="T13" fmla="*/ 58 h 58"/>
                  <a:gd name="T14" fmla="*/ 39 w 39"/>
                  <a:gd name="T15" fmla="*/ 39 h 58"/>
                  <a:gd name="T16" fmla="*/ 39 w 39"/>
                  <a:gd name="T17" fmla="*/ 34 h 58"/>
                  <a:gd name="T18" fmla="*/ 11 w 39"/>
                  <a:gd name="T19" fmla="*/ 26 h 58"/>
                  <a:gd name="T20" fmla="*/ 6 w 39"/>
                  <a:gd name="T21" fmla="*/ 41 h 58"/>
                  <a:gd name="T22" fmla="*/ 5 w 39"/>
                  <a:gd name="T23" fmla="*/ 42 h 58"/>
                  <a:gd name="T24" fmla="*/ 5 w 39"/>
                  <a:gd name="T25" fmla="*/ 42 h 58"/>
                  <a:gd name="T26" fmla="*/ 4 w 39"/>
                  <a:gd name="T27" fmla="*/ 41 h 58"/>
                  <a:gd name="T28" fmla="*/ 10 w 39"/>
                  <a:gd name="T29" fmla="*/ 24 h 58"/>
                  <a:gd name="T30" fmla="*/ 11 w 39"/>
                  <a:gd name="T31" fmla="*/ 24 h 58"/>
                  <a:gd name="T32" fmla="*/ 11 w 39"/>
                  <a:gd name="T33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8">
                    <a:moveTo>
                      <a:pt x="39" y="34"/>
                    </a:moveTo>
                    <a:cubicBezTo>
                      <a:pt x="38" y="31"/>
                      <a:pt x="37" y="27"/>
                      <a:pt x="35" y="24"/>
                    </a:cubicBezTo>
                    <a:cubicBezTo>
                      <a:pt x="28" y="10"/>
                      <a:pt x="17" y="0"/>
                      <a:pt x="17" y="0"/>
                    </a:cubicBezTo>
                    <a:cubicBezTo>
                      <a:pt x="17" y="0"/>
                      <a:pt x="17" y="8"/>
                      <a:pt x="11" y="15"/>
                    </a:cubicBezTo>
                    <a:cubicBezTo>
                      <a:pt x="0" y="28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3" y="51"/>
                      <a:pt x="11" y="58"/>
                      <a:pt x="20" y="58"/>
                    </a:cubicBezTo>
                    <a:cubicBezTo>
                      <a:pt x="31" y="58"/>
                      <a:pt x="39" y="50"/>
                      <a:pt x="39" y="39"/>
                    </a:cubicBezTo>
                    <a:cubicBezTo>
                      <a:pt x="39" y="37"/>
                      <a:pt x="39" y="36"/>
                      <a:pt x="39" y="34"/>
                    </a:cubicBezTo>
                    <a:close/>
                    <a:moveTo>
                      <a:pt x="11" y="26"/>
                    </a:moveTo>
                    <a:cubicBezTo>
                      <a:pt x="11" y="26"/>
                      <a:pt x="6" y="29"/>
                      <a:pt x="6" y="41"/>
                    </a:cubicBezTo>
                    <a:cubicBezTo>
                      <a:pt x="6" y="41"/>
                      <a:pt x="6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4" y="41"/>
                      <a:pt x="4" y="41"/>
                    </a:cubicBezTo>
                    <a:cubicBezTo>
                      <a:pt x="4" y="28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5"/>
                      <a:pt x="12" y="25"/>
                      <a:pt x="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8267344" y="3669563"/>
            <a:ext cx="1572282" cy="1823845"/>
            <a:chOff x="8267344" y="3669563"/>
            <a:chExt cx="1572282" cy="1823845"/>
          </a:xfrm>
        </p:grpSpPr>
        <p:sp>
          <p:nvSpPr>
            <p:cNvPr id="81" name="Hexagon 80"/>
            <p:cNvSpPr/>
            <p:nvPr/>
          </p:nvSpPr>
          <p:spPr>
            <a:xfrm rot="16200000">
              <a:off x="8141562" y="3795345"/>
              <a:ext cx="1823845" cy="1572282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8764734" y="4140954"/>
              <a:ext cx="749300" cy="881063"/>
            </a:xfrm>
            <a:custGeom>
              <a:avLst/>
              <a:gdLst>
                <a:gd name="T0" fmla="*/ 31 w 199"/>
                <a:gd name="T1" fmla="*/ 122 h 232"/>
                <a:gd name="T2" fmla="*/ 39 w 199"/>
                <a:gd name="T3" fmla="*/ 134 h 232"/>
                <a:gd name="T4" fmla="*/ 50 w 199"/>
                <a:gd name="T5" fmla="*/ 138 h 232"/>
                <a:gd name="T6" fmla="*/ 37 w 199"/>
                <a:gd name="T7" fmla="*/ 167 h 232"/>
                <a:gd name="T8" fmla="*/ 37 w 199"/>
                <a:gd name="T9" fmla="*/ 203 h 232"/>
                <a:gd name="T10" fmla="*/ 90 w 199"/>
                <a:gd name="T11" fmla="*/ 232 h 232"/>
                <a:gd name="T12" fmla="*/ 128 w 199"/>
                <a:gd name="T13" fmla="*/ 213 h 232"/>
                <a:gd name="T14" fmla="*/ 136 w 199"/>
                <a:gd name="T15" fmla="*/ 140 h 232"/>
                <a:gd name="T16" fmla="*/ 146 w 199"/>
                <a:gd name="T17" fmla="*/ 96 h 232"/>
                <a:gd name="T18" fmla="*/ 168 w 199"/>
                <a:gd name="T19" fmla="*/ 105 h 232"/>
                <a:gd name="T20" fmla="*/ 199 w 199"/>
                <a:gd name="T21" fmla="*/ 74 h 232"/>
                <a:gd name="T22" fmla="*/ 168 w 199"/>
                <a:gd name="T23" fmla="*/ 42 h 232"/>
                <a:gd name="T24" fmla="*/ 136 w 199"/>
                <a:gd name="T25" fmla="*/ 74 h 232"/>
                <a:gd name="T26" fmla="*/ 137 w 199"/>
                <a:gd name="T27" fmla="*/ 81 h 232"/>
                <a:gd name="T28" fmla="*/ 119 w 199"/>
                <a:gd name="T29" fmla="*/ 146 h 232"/>
                <a:gd name="T30" fmla="*/ 114 w 199"/>
                <a:gd name="T31" fmla="*/ 202 h 232"/>
                <a:gd name="T32" fmla="*/ 90 w 199"/>
                <a:gd name="T33" fmla="*/ 215 h 232"/>
                <a:gd name="T34" fmla="*/ 52 w 199"/>
                <a:gd name="T35" fmla="*/ 195 h 232"/>
                <a:gd name="T36" fmla="*/ 52 w 199"/>
                <a:gd name="T37" fmla="*/ 177 h 232"/>
                <a:gd name="T38" fmla="*/ 68 w 199"/>
                <a:gd name="T39" fmla="*/ 139 h 232"/>
                <a:gd name="T40" fmla="*/ 83 w 199"/>
                <a:gd name="T41" fmla="*/ 134 h 232"/>
                <a:gd name="T42" fmla="*/ 91 w 199"/>
                <a:gd name="T43" fmla="*/ 123 h 232"/>
                <a:gd name="T44" fmla="*/ 122 w 199"/>
                <a:gd name="T45" fmla="*/ 68 h 232"/>
                <a:gd name="T46" fmla="*/ 117 w 199"/>
                <a:gd name="T47" fmla="*/ 58 h 232"/>
                <a:gd name="T48" fmla="*/ 105 w 199"/>
                <a:gd name="T49" fmla="*/ 15 h 232"/>
                <a:gd name="T50" fmla="*/ 103 w 199"/>
                <a:gd name="T51" fmla="*/ 8 h 232"/>
                <a:gd name="T52" fmla="*/ 92 w 199"/>
                <a:gd name="T53" fmla="*/ 2 h 232"/>
                <a:gd name="T54" fmla="*/ 84 w 199"/>
                <a:gd name="T55" fmla="*/ 4 h 232"/>
                <a:gd name="T56" fmla="*/ 80 w 199"/>
                <a:gd name="T57" fmla="*/ 13 h 232"/>
                <a:gd name="T58" fmla="*/ 82 w 199"/>
                <a:gd name="T59" fmla="*/ 20 h 232"/>
                <a:gd name="T60" fmla="*/ 94 w 199"/>
                <a:gd name="T61" fmla="*/ 24 h 232"/>
                <a:gd name="T62" fmla="*/ 102 w 199"/>
                <a:gd name="T63" fmla="*/ 20 h 232"/>
                <a:gd name="T64" fmla="*/ 112 w 199"/>
                <a:gd name="T65" fmla="*/ 57 h 232"/>
                <a:gd name="T66" fmla="*/ 105 w 199"/>
                <a:gd name="T67" fmla="*/ 64 h 232"/>
                <a:gd name="T68" fmla="*/ 82 w 199"/>
                <a:gd name="T69" fmla="*/ 107 h 232"/>
                <a:gd name="T70" fmla="*/ 69 w 199"/>
                <a:gd name="T71" fmla="*/ 108 h 232"/>
                <a:gd name="T72" fmla="*/ 62 w 199"/>
                <a:gd name="T73" fmla="*/ 110 h 232"/>
                <a:gd name="T74" fmla="*/ 61 w 199"/>
                <a:gd name="T75" fmla="*/ 110 h 232"/>
                <a:gd name="T76" fmla="*/ 53 w 199"/>
                <a:gd name="T77" fmla="*/ 108 h 232"/>
                <a:gd name="T78" fmla="*/ 41 w 199"/>
                <a:gd name="T79" fmla="*/ 107 h 232"/>
                <a:gd name="T80" fmla="*/ 18 w 199"/>
                <a:gd name="T81" fmla="*/ 64 h 232"/>
                <a:gd name="T82" fmla="*/ 11 w 199"/>
                <a:gd name="T83" fmla="*/ 57 h 232"/>
                <a:gd name="T84" fmla="*/ 21 w 199"/>
                <a:gd name="T85" fmla="*/ 20 h 232"/>
                <a:gd name="T86" fmla="*/ 29 w 199"/>
                <a:gd name="T87" fmla="*/ 24 h 232"/>
                <a:gd name="T88" fmla="*/ 41 w 199"/>
                <a:gd name="T89" fmla="*/ 20 h 232"/>
                <a:gd name="T90" fmla="*/ 44 w 199"/>
                <a:gd name="T91" fmla="*/ 13 h 232"/>
                <a:gd name="T92" fmla="*/ 39 w 199"/>
                <a:gd name="T93" fmla="*/ 4 h 232"/>
                <a:gd name="T94" fmla="*/ 31 w 199"/>
                <a:gd name="T95" fmla="*/ 2 h 232"/>
                <a:gd name="T96" fmla="*/ 21 w 199"/>
                <a:gd name="T97" fmla="*/ 8 h 232"/>
                <a:gd name="T98" fmla="*/ 18 w 199"/>
                <a:gd name="T99" fmla="*/ 15 h 232"/>
                <a:gd name="T100" fmla="*/ 6 w 199"/>
                <a:gd name="T101" fmla="*/ 58 h 232"/>
                <a:gd name="T102" fmla="*/ 1 w 199"/>
                <a:gd name="T103" fmla="*/ 68 h 232"/>
                <a:gd name="T104" fmla="*/ 31 w 199"/>
                <a:gd name="T105" fmla="*/ 122 h 232"/>
                <a:gd name="T106" fmla="*/ 168 w 199"/>
                <a:gd name="T107" fmla="*/ 62 h 232"/>
                <a:gd name="T108" fmla="*/ 180 w 199"/>
                <a:gd name="T109" fmla="*/ 74 h 232"/>
                <a:gd name="T110" fmla="*/ 168 w 199"/>
                <a:gd name="T111" fmla="*/ 86 h 232"/>
                <a:gd name="T112" fmla="*/ 155 w 199"/>
                <a:gd name="T113" fmla="*/ 74 h 232"/>
                <a:gd name="T114" fmla="*/ 168 w 199"/>
                <a:gd name="T115" fmla="*/ 6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9" h="232">
                  <a:moveTo>
                    <a:pt x="31" y="122"/>
                  </a:moveTo>
                  <a:cubicBezTo>
                    <a:pt x="32" y="127"/>
                    <a:pt x="34" y="131"/>
                    <a:pt x="39" y="134"/>
                  </a:cubicBezTo>
                  <a:cubicBezTo>
                    <a:pt x="42" y="136"/>
                    <a:pt x="46" y="137"/>
                    <a:pt x="50" y="138"/>
                  </a:cubicBezTo>
                  <a:cubicBezTo>
                    <a:pt x="48" y="145"/>
                    <a:pt x="44" y="156"/>
                    <a:pt x="37" y="167"/>
                  </a:cubicBezTo>
                  <a:cubicBezTo>
                    <a:pt x="30" y="178"/>
                    <a:pt x="30" y="191"/>
                    <a:pt x="37" y="203"/>
                  </a:cubicBezTo>
                  <a:cubicBezTo>
                    <a:pt x="46" y="221"/>
                    <a:pt x="68" y="232"/>
                    <a:pt x="90" y="232"/>
                  </a:cubicBezTo>
                  <a:cubicBezTo>
                    <a:pt x="105" y="232"/>
                    <a:pt x="119" y="225"/>
                    <a:pt x="128" y="213"/>
                  </a:cubicBezTo>
                  <a:cubicBezTo>
                    <a:pt x="142" y="194"/>
                    <a:pt x="145" y="167"/>
                    <a:pt x="136" y="140"/>
                  </a:cubicBezTo>
                  <a:cubicBezTo>
                    <a:pt x="128" y="115"/>
                    <a:pt x="139" y="102"/>
                    <a:pt x="146" y="96"/>
                  </a:cubicBezTo>
                  <a:cubicBezTo>
                    <a:pt x="151" y="102"/>
                    <a:pt x="159" y="105"/>
                    <a:pt x="168" y="105"/>
                  </a:cubicBezTo>
                  <a:cubicBezTo>
                    <a:pt x="185" y="105"/>
                    <a:pt x="199" y="91"/>
                    <a:pt x="199" y="74"/>
                  </a:cubicBezTo>
                  <a:cubicBezTo>
                    <a:pt x="199" y="56"/>
                    <a:pt x="185" y="42"/>
                    <a:pt x="168" y="42"/>
                  </a:cubicBezTo>
                  <a:cubicBezTo>
                    <a:pt x="150" y="42"/>
                    <a:pt x="136" y="56"/>
                    <a:pt x="136" y="74"/>
                  </a:cubicBezTo>
                  <a:cubicBezTo>
                    <a:pt x="136" y="76"/>
                    <a:pt x="136" y="79"/>
                    <a:pt x="137" y="81"/>
                  </a:cubicBezTo>
                  <a:cubicBezTo>
                    <a:pt x="124" y="91"/>
                    <a:pt x="109" y="112"/>
                    <a:pt x="119" y="146"/>
                  </a:cubicBezTo>
                  <a:cubicBezTo>
                    <a:pt x="126" y="167"/>
                    <a:pt x="124" y="189"/>
                    <a:pt x="114" y="202"/>
                  </a:cubicBezTo>
                  <a:cubicBezTo>
                    <a:pt x="110" y="208"/>
                    <a:pt x="102" y="215"/>
                    <a:pt x="90" y="215"/>
                  </a:cubicBezTo>
                  <a:cubicBezTo>
                    <a:pt x="74" y="215"/>
                    <a:pt x="59" y="206"/>
                    <a:pt x="52" y="195"/>
                  </a:cubicBezTo>
                  <a:cubicBezTo>
                    <a:pt x="50" y="190"/>
                    <a:pt x="48" y="183"/>
                    <a:pt x="52" y="177"/>
                  </a:cubicBezTo>
                  <a:cubicBezTo>
                    <a:pt x="61" y="162"/>
                    <a:pt x="66" y="148"/>
                    <a:pt x="68" y="139"/>
                  </a:cubicBezTo>
                  <a:cubicBezTo>
                    <a:pt x="73" y="138"/>
                    <a:pt x="78" y="137"/>
                    <a:pt x="83" y="134"/>
                  </a:cubicBezTo>
                  <a:cubicBezTo>
                    <a:pt x="88" y="132"/>
                    <a:pt x="90" y="127"/>
                    <a:pt x="91" y="123"/>
                  </a:cubicBezTo>
                  <a:cubicBezTo>
                    <a:pt x="112" y="104"/>
                    <a:pt x="121" y="70"/>
                    <a:pt x="122" y="68"/>
                  </a:cubicBezTo>
                  <a:cubicBezTo>
                    <a:pt x="123" y="64"/>
                    <a:pt x="121" y="60"/>
                    <a:pt x="117" y="58"/>
                  </a:cubicBezTo>
                  <a:cubicBezTo>
                    <a:pt x="120" y="33"/>
                    <a:pt x="111" y="20"/>
                    <a:pt x="105" y="15"/>
                  </a:cubicBezTo>
                  <a:cubicBezTo>
                    <a:pt x="106" y="12"/>
                    <a:pt x="105" y="10"/>
                    <a:pt x="103" y="8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89" y="0"/>
                    <a:pt x="86" y="1"/>
                    <a:pt x="84" y="4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6"/>
                    <a:pt x="79" y="19"/>
                    <a:pt x="82" y="20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7" y="24"/>
                    <a:pt x="101" y="23"/>
                    <a:pt x="102" y="20"/>
                  </a:cubicBezTo>
                  <a:cubicBezTo>
                    <a:pt x="107" y="25"/>
                    <a:pt x="114" y="36"/>
                    <a:pt x="112" y="57"/>
                  </a:cubicBezTo>
                  <a:cubicBezTo>
                    <a:pt x="108" y="58"/>
                    <a:pt x="106" y="60"/>
                    <a:pt x="105" y="64"/>
                  </a:cubicBezTo>
                  <a:cubicBezTo>
                    <a:pt x="102" y="74"/>
                    <a:pt x="94" y="95"/>
                    <a:pt x="82" y="107"/>
                  </a:cubicBezTo>
                  <a:cubicBezTo>
                    <a:pt x="78" y="106"/>
                    <a:pt x="73" y="106"/>
                    <a:pt x="69" y="108"/>
                  </a:cubicBezTo>
                  <a:cubicBezTo>
                    <a:pt x="67" y="109"/>
                    <a:pt x="64" y="110"/>
                    <a:pt x="62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58" y="110"/>
                    <a:pt x="56" y="109"/>
                    <a:pt x="53" y="108"/>
                  </a:cubicBezTo>
                  <a:cubicBezTo>
                    <a:pt x="49" y="106"/>
                    <a:pt x="45" y="105"/>
                    <a:pt x="41" y="107"/>
                  </a:cubicBezTo>
                  <a:cubicBezTo>
                    <a:pt x="29" y="94"/>
                    <a:pt x="21" y="74"/>
                    <a:pt x="18" y="64"/>
                  </a:cubicBezTo>
                  <a:cubicBezTo>
                    <a:pt x="17" y="60"/>
                    <a:pt x="15" y="58"/>
                    <a:pt x="11" y="57"/>
                  </a:cubicBezTo>
                  <a:cubicBezTo>
                    <a:pt x="9" y="36"/>
                    <a:pt x="16" y="25"/>
                    <a:pt x="21" y="20"/>
                  </a:cubicBezTo>
                  <a:cubicBezTo>
                    <a:pt x="22" y="23"/>
                    <a:pt x="26" y="24"/>
                    <a:pt x="29" y="24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19"/>
                    <a:pt x="45" y="16"/>
                    <a:pt x="44" y="1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4" y="0"/>
                    <a:pt x="3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10"/>
                    <a:pt x="17" y="12"/>
                    <a:pt x="18" y="15"/>
                  </a:cubicBezTo>
                  <a:cubicBezTo>
                    <a:pt x="12" y="20"/>
                    <a:pt x="3" y="33"/>
                    <a:pt x="6" y="58"/>
                  </a:cubicBezTo>
                  <a:cubicBezTo>
                    <a:pt x="2" y="60"/>
                    <a:pt x="0" y="64"/>
                    <a:pt x="1" y="68"/>
                  </a:cubicBezTo>
                  <a:cubicBezTo>
                    <a:pt x="2" y="70"/>
                    <a:pt x="11" y="103"/>
                    <a:pt x="31" y="122"/>
                  </a:cubicBezTo>
                  <a:close/>
                  <a:moveTo>
                    <a:pt x="168" y="62"/>
                  </a:moveTo>
                  <a:cubicBezTo>
                    <a:pt x="174" y="62"/>
                    <a:pt x="180" y="67"/>
                    <a:pt x="180" y="74"/>
                  </a:cubicBezTo>
                  <a:cubicBezTo>
                    <a:pt x="180" y="81"/>
                    <a:pt x="174" y="86"/>
                    <a:pt x="168" y="86"/>
                  </a:cubicBezTo>
                  <a:cubicBezTo>
                    <a:pt x="161" y="86"/>
                    <a:pt x="155" y="81"/>
                    <a:pt x="155" y="74"/>
                  </a:cubicBezTo>
                  <a:cubicBezTo>
                    <a:pt x="155" y="67"/>
                    <a:pt x="161" y="62"/>
                    <a:pt x="168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05306" y="5118573"/>
            <a:ext cx="1902461" cy="2206852"/>
            <a:chOff x="7105306" y="5118573"/>
            <a:chExt cx="1902461" cy="2206852"/>
          </a:xfrm>
        </p:grpSpPr>
        <p:sp>
          <p:nvSpPr>
            <p:cNvPr id="77" name="Hexagon 76"/>
            <p:cNvSpPr/>
            <p:nvPr/>
          </p:nvSpPr>
          <p:spPr>
            <a:xfrm rot="16200000">
              <a:off x="6953111" y="5270768"/>
              <a:ext cx="2206852" cy="1902461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7456656" y="5509241"/>
              <a:ext cx="1203452" cy="1371600"/>
              <a:chOff x="7750165" y="1462913"/>
              <a:chExt cx="470423" cy="536151"/>
            </a:xfrm>
            <a:solidFill>
              <a:schemeClr val="bg1"/>
            </a:solidFill>
          </p:grpSpPr>
          <p:sp>
            <p:nvSpPr>
              <p:cNvPr id="95" name="Freeform 134"/>
              <p:cNvSpPr>
                <a:spLocks/>
              </p:cNvSpPr>
              <p:nvPr/>
            </p:nvSpPr>
            <p:spPr bwMode="auto">
              <a:xfrm>
                <a:off x="7875987" y="1462913"/>
                <a:ext cx="217841" cy="397184"/>
              </a:xfrm>
              <a:custGeom>
                <a:avLst/>
                <a:gdLst>
                  <a:gd name="T0" fmla="*/ 24 w 98"/>
                  <a:gd name="T1" fmla="*/ 127 h 179"/>
                  <a:gd name="T2" fmla="*/ 21 w 98"/>
                  <a:gd name="T3" fmla="*/ 131 h 179"/>
                  <a:gd name="T4" fmla="*/ 21 w 98"/>
                  <a:gd name="T5" fmla="*/ 151 h 179"/>
                  <a:gd name="T6" fmla="*/ 43 w 98"/>
                  <a:gd name="T7" fmla="*/ 179 h 179"/>
                  <a:gd name="T8" fmla="*/ 50 w 98"/>
                  <a:gd name="T9" fmla="*/ 176 h 179"/>
                  <a:gd name="T10" fmla="*/ 56 w 98"/>
                  <a:gd name="T11" fmla="*/ 179 h 179"/>
                  <a:gd name="T12" fmla="*/ 79 w 98"/>
                  <a:gd name="T13" fmla="*/ 151 h 179"/>
                  <a:gd name="T14" fmla="*/ 79 w 98"/>
                  <a:gd name="T15" fmla="*/ 133 h 179"/>
                  <a:gd name="T16" fmla="*/ 74 w 98"/>
                  <a:gd name="T17" fmla="*/ 127 h 179"/>
                  <a:gd name="T18" fmla="*/ 82 w 98"/>
                  <a:gd name="T19" fmla="*/ 103 h 179"/>
                  <a:gd name="T20" fmla="*/ 94 w 98"/>
                  <a:gd name="T21" fmla="*/ 36 h 179"/>
                  <a:gd name="T22" fmla="*/ 49 w 98"/>
                  <a:gd name="T23" fmla="*/ 0 h 179"/>
                  <a:gd name="T24" fmla="*/ 4 w 98"/>
                  <a:gd name="T25" fmla="*/ 36 h 179"/>
                  <a:gd name="T26" fmla="*/ 16 w 98"/>
                  <a:gd name="T27" fmla="*/ 103 h 179"/>
                  <a:gd name="T28" fmla="*/ 24 w 98"/>
                  <a:gd name="T29" fmla="*/ 12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179">
                    <a:moveTo>
                      <a:pt x="24" y="127"/>
                    </a:moveTo>
                    <a:cubicBezTo>
                      <a:pt x="23" y="129"/>
                      <a:pt x="22" y="130"/>
                      <a:pt x="21" y="131"/>
                    </a:cubicBezTo>
                    <a:cubicBezTo>
                      <a:pt x="21" y="151"/>
                      <a:pt x="21" y="151"/>
                      <a:pt x="21" y="151"/>
                    </a:cubicBezTo>
                    <a:cubicBezTo>
                      <a:pt x="21" y="165"/>
                      <a:pt x="31" y="176"/>
                      <a:pt x="43" y="179"/>
                    </a:cubicBezTo>
                    <a:cubicBezTo>
                      <a:pt x="45" y="177"/>
                      <a:pt x="47" y="176"/>
                      <a:pt x="50" y="176"/>
                    </a:cubicBezTo>
                    <a:cubicBezTo>
                      <a:pt x="53" y="176"/>
                      <a:pt x="55" y="177"/>
                      <a:pt x="56" y="179"/>
                    </a:cubicBezTo>
                    <a:cubicBezTo>
                      <a:pt x="69" y="176"/>
                      <a:pt x="79" y="165"/>
                      <a:pt x="79" y="151"/>
                    </a:cubicBezTo>
                    <a:cubicBezTo>
                      <a:pt x="79" y="133"/>
                      <a:pt x="79" y="133"/>
                      <a:pt x="79" y="133"/>
                    </a:cubicBezTo>
                    <a:cubicBezTo>
                      <a:pt x="77" y="131"/>
                      <a:pt x="76" y="129"/>
                      <a:pt x="74" y="127"/>
                    </a:cubicBezTo>
                    <a:cubicBezTo>
                      <a:pt x="74" y="127"/>
                      <a:pt x="68" y="120"/>
                      <a:pt x="82" y="103"/>
                    </a:cubicBezTo>
                    <a:cubicBezTo>
                      <a:pt x="96" y="85"/>
                      <a:pt x="98" y="57"/>
                      <a:pt x="94" y="36"/>
                    </a:cubicBezTo>
                    <a:cubicBezTo>
                      <a:pt x="90" y="14"/>
                      <a:pt x="70" y="0"/>
                      <a:pt x="49" y="0"/>
                    </a:cubicBezTo>
                    <a:cubicBezTo>
                      <a:pt x="28" y="0"/>
                      <a:pt x="8" y="14"/>
                      <a:pt x="4" y="36"/>
                    </a:cubicBezTo>
                    <a:cubicBezTo>
                      <a:pt x="0" y="57"/>
                      <a:pt x="2" y="85"/>
                      <a:pt x="16" y="103"/>
                    </a:cubicBezTo>
                    <a:cubicBezTo>
                      <a:pt x="30" y="120"/>
                      <a:pt x="24" y="127"/>
                      <a:pt x="2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96" name="Freeform 135"/>
              <p:cNvSpPr>
                <a:spLocks/>
              </p:cNvSpPr>
              <p:nvPr/>
            </p:nvSpPr>
            <p:spPr bwMode="auto">
              <a:xfrm>
                <a:off x="7750165" y="1769017"/>
                <a:ext cx="470423" cy="230047"/>
              </a:xfrm>
              <a:custGeom>
                <a:avLst/>
                <a:gdLst>
                  <a:gd name="T0" fmla="*/ 194 w 212"/>
                  <a:gd name="T1" fmla="*/ 18 h 104"/>
                  <a:gd name="T2" fmla="*/ 144 w 212"/>
                  <a:gd name="T3" fmla="*/ 1 h 104"/>
                  <a:gd name="T4" fmla="*/ 144 w 212"/>
                  <a:gd name="T5" fmla="*/ 13 h 104"/>
                  <a:gd name="T6" fmla="*/ 114 w 212"/>
                  <a:gd name="T7" fmla="*/ 49 h 104"/>
                  <a:gd name="T8" fmla="*/ 111 w 212"/>
                  <a:gd name="T9" fmla="*/ 53 h 104"/>
                  <a:gd name="T10" fmla="*/ 111 w 212"/>
                  <a:gd name="T11" fmla="*/ 64 h 104"/>
                  <a:gd name="T12" fmla="*/ 132 w 212"/>
                  <a:gd name="T13" fmla="*/ 85 h 104"/>
                  <a:gd name="T14" fmla="*/ 153 w 212"/>
                  <a:gd name="T15" fmla="*/ 64 h 104"/>
                  <a:gd name="T16" fmla="*/ 153 w 212"/>
                  <a:gd name="T17" fmla="*/ 57 h 104"/>
                  <a:gd name="T18" fmla="*/ 142 w 212"/>
                  <a:gd name="T19" fmla="*/ 44 h 104"/>
                  <a:gd name="T20" fmla="*/ 156 w 212"/>
                  <a:gd name="T21" fmla="*/ 30 h 104"/>
                  <a:gd name="T22" fmla="*/ 169 w 212"/>
                  <a:gd name="T23" fmla="*/ 44 h 104"/>
                  <a:gd name="T24" fmla="*/ 160 w 212"/>
                  <a:gd name="T25" fmla="*/ 57 h 104"/>
                  <a:gd name="T26" fmla="*/ 160 w 212"/>
                  <a:gd name="T27" fmla="*/ 64 h 104"/>
                  <a:gd name="T28" fmla="*/ 132 w 212"/>
                  <a:gd name="T29" fmla="*/ 92 h 104"/>
                  <a:gd name="T30" fmla="*/ 103 w 212"/>
                  <a:gd name="T31" fmla="*/ 64 h 104"/>
                  <a:gd name="T32" fmla="*/ 103 w 212"/>
                  <a:gd name="T33" fmla="*/ 53 h 104"/>
                  <a:gd name="T34" fmla="*/ 100 w 212"/>
                  <a:gd name="T35" fmla="*/ 49 h 104"/>
                  <a:gd name="T36" fmla="*/ 70 w 212"/>
                  <a:gd name="T37" fmla="*/ 13 h 104"/>
                  <a:gd name="T38" fmla="*/ 70 w 212"/>
                  <a:gd name="T39" fmla="*/ 0 h 104"/>
                  <a:gd name="T40" fmla="*/ 18 w 212"/>
                  <a:gd name="T41" fmla="*/ 18 h 104"/>
                  <a:gd name="T42" fmla="*/ 5 w 212"/>
                  <a:gd name="T43" fmla="*/ 97 h 104"/>
                  <a:gd name="T44" fmla="*/ 106 w 212"/>
                  <a:gd name="T45" fmla="*/ 104 h 104"/>
                  <a:gd name="T46" fmla="*/ 207 w 212"/>
                  <a:gd name="T47" fmla="*/ 97 h 104"/>
                  <a:gd name="T48" fmla="*/ 194 w 212"/>
                  <a:gd name="T49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2" h="104">
                    <a:moveTo>
                      <a:pt x="194" y="18"/>
                    </a:moveTo>
                    <a:cubicBezTo>
                      <a:pt x="180" y="8"/>
                      <a:pt x="160" y="10"/>
                      <a:pt x="144" y="1"/>
                    </a:cubicBezTo>
                    <a:cubicBezTo>
                      <a:pt x="144" y="13"/>
                      <a:pt x="144" y="13"/>
                      <a:pt x="144" y="13"/>
                    </a:cubicBezTo>
                    <a:cubicBezTo>
                      <a:pt x="144" y="31"/>
                      <a:pt x="131" y="46"/>
                      <a:pt x="114" y="49"/>
                    </a:cubicBezTo>
                    <a:cubicBezTo>
                      <a:pt x="114" y="51"/>
                      <a:pt x="112" y="52"/>
                      <a:pt x="111" y="53"/>
                    </a:cubicBezTo>
                    <a:cubicBezTo>
                      <a:pt x="111" y="64"/>
                      <a:pt x="111" y="64"/>
                      <a:pt x="111" y="64"/>
                    </a:cubicBezTo>
                    <a:cubicBezTo>
                      <a:pt x="111" y="76"/>
                      <a:pt x="120" y="85"/>
                      <a:pt x="132" y="85"/>
                    </a:cubicBezTo>
                    <a:cubicBezTo>
                      <a:pt x="143" y="85"/>
                      <a:pt x="153" y="76"/>
                      <a:pt x="153" y="64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47" y="56"/>
                      <a:pt x="142" y="51"/>
                      <a:pt x="142" y="44"/>
                    </a:cubicBezTo>
                    <a:cubicBezTo>
                      <a:pt x="142" y="36"/>
                      <a:pt x="148" y="30"/>
                      <a:pt x="156" y="30"/>
                    </a:cubicBezTo>
                    <a:cubicBezTo>
                      <a:pt x="163" y="30"/>
                      <a:pt x="169" y="36"/>
                      <a:pt x="169" y="44"/>
                    </a:cubicBezTo>
                    <a:cubicBezTo>
                      <a:pt x="169" y="50"/>
                      <a:pt x="165" y="55"/>
                      <a:pt x="160" y="57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80"/>
                      <a:pt x="147" y="92"/>
                      <a:pt x="132" y="92"/>
                    </a:cubicBezTo>
                    <a:cubicBezTo>
                      <a:pt x="116" y="92"/>
                      <a:pt x="103" y="80"/>
                      <a:pt x="103" y="64"/>
                    </a:cubicBezTo>
                    <a:cubicBezTo>
                      <a:pt x="103" y="53"/>
                      <a:pt x="103" y="53"/>
                      <a:pt x="103" y="53"/>
                    </a:cubicBezTo>
                    <a:cubicBezTo>
                      <a:pt x="102" y="52"/>
                      <a:pt x="100" y="51"/>
                      <a:pt x="100" y="49"/>
                    </a:cubicBezTo>
                    <a:cubicBezTo>
                      <a:pt x="83" y="46"/>
                      <a:pt x="70" y="31"/>
                      <a:pt x="70" y="13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3" y="10"/>
                      <a:pt x="33" y="8"/>
                      <a:pt x="18" y="18"/>
                    </a:cubicBezTo>
                    <a:cubicBezTo>
                      <a:pt x="0" y="31"/>
                      <a:pt x="5" y="97"/>
                      <a:pt x="5" y="97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207" y="97"/>
                      <a:pt x="207" y="97"/>
                      <a:pt x="207" y="97"/>
                    </a:cubicBezTo>
                    <a:cubicBezTo>
                      <a:pt x="207" y="97"/>
                      <a:pt x="212" y="31"/>
                      <a:pt x="19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97" name="Oval 136"/>
              <p:cNvSpPr>
                <a:spLocks noChangeArrowheads="1"/>
              </p:cNvSpPr>
              <p:nvPr/>
            </p:nvSpPr>
            <p:spPr bwMode="auto">
              <a:xfrm>
                <a:off x="8080682" y="1852585"/>
                <a:ext cx="28169" cy="272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9932582" y="3532319"/>
            <a:ext cx="2092706" cy="2427538"/>
            <a:chOff x="9932582" y="3532319"/>
            <a:chExt cx="2092706" cy="2427538"/>
          </a:xfrm>
        </p:grpSpPr>
        <p:sp>
          <p:nvSpPr>
            <p:cNvPr id="83" name="Hexagon 82"/>
            <p:cNvSpPr/>
            <p:nvPr/>
          </p:nvSpPr>
          <p:spPr>
            <a:xfrm rot="16200000">
              <a:off x="9765166" y="3699735"/>
              <a:ext cx="2427538" cy="209270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2"/>
            <p:cNvSpPr>
              <a:spLocks noChangeAspect="1"/>
            </p:cNvSpPr>
            <p:nvPr/>
          </p:nvSpPr>
          <p:spPr bwMode="auto">
            <a:xfrm>
              <a:off x="10403289" y="4069875"/>
              <a:ext cx="1291422" cy="1188720"/>
            </a:xfrm>
            <a:custGeom>
              <a:avLst/>
              <a:gdLst>
                <a:gd name="T0" fmla="*/ 189 w 247"/>
                <a:gd name="T1" fmla="*/ 161 h 227"/>
                <a:gd name="T2" fmla="*/ 189 w 247"/>
                <a:gd name="T3" fmla="*/ 161 h 227"/>
                <a:gd name="T4" fmla="*/ 147 w 247"/>
                <a:gd name="T5" fmla="*/ 139 h 227"/>
                <a:gd name="T6" fmla="*/ 142 w 247"/>
                <a:gd name="T7" fmla="*/ 114 h 227"/>
                <a:gd name="T8" fmla="*/ 150 w 247"/>
                <a:gd name="T9" fmla="*/ 108 h 227"/>
                <a:gd name="T10" fmla="*/ 179 w 247"/>
                <a:gd name="T11" fmla="*/ 105 h 227"/>
                <a:gd name="T12" fmla="*/ 179 w 247"/>
                <a:gd name="T13" fmla="*/ 72 h 227"/>
                <a:gd name="T14" fmla="*/ 146 w 247"/>
                <a:gd name="T15" fmla="*/ 72 h 227"/>
                <a:gd name="T16" fmla="*/ 143 w 247"/>
                <a:gd name="T17" fmla="*/ 101 h 227"/>
                <a:gd name="T18" fmla="*/ 136 w 247"/>
                <a:gd name="T19" fmla="*/ 107 h 227"/>
                <a:gd name="T20" fmla="*/ 119 w 247"/>
                <a:gd name="T21" fmla="*/ 100 h 227"/>
                <a:gd name="T22" fmla="*/ 114 w 247"/>
                <a:gd name="T23" fmla="*/ 64 h 227"/>
                <a:gd name="T24" fmla="*/ 124 w 247"/>
                <a:gd name="T25" fmla="*/ 58 h 227"/>
                <a:gd name="T26" fmla="*/ 124 w 247"/>
                <a:gd name="T27" fmla="*/ 13 h 227"/>
                <a:gd name="T28" fmla="*/ 78 w 247"/>
                <a:gd name="T29" fmla="*/ 13 h 227"/>
                <a:gd name="T30" fmla="*/ 78 w 247"/>
                <a:gd name="T31" fmla="*/ 58 h 227"/>
                <a:gd name="T32" fmla="*/ 97 w 247"/>
                <a:gd name="T33" fmla="*/ 67 h 227"/>
                <a:gd name="T34" fmla="*/ 105 w 247"/>
                <a:gd name="T35" fmla="*/ 102 h 227"/>
                <a:gd name="T36" fmla="*/ 93 w 247"/>
                <a:gd name="T37" fmla="*/ 110 h 227"/>
                <a:gd name="T38" fmla="*/ 89 w 247"/>
                <a:gd name="T39" fmla="*/ 115 h 227"/>
                <a:gd name="T40" fmla="*/ 65 w 247"/>
                <a:gd name="T41" fmla="*/ 103 h 227"/>
                <a:gd name="T42" fmla="*/ 62 w 247"/>
                <a:gd name="T43" fmla="*/ 94 h 227"/>
                <a:gd name="T44" fmla="*/ 44 w 247"/>
                <a:gd name="T45" fmla="*/ 94 h 227"/>
                <a:gd name="T46" fmla="*/ 44 w 247"/>
                <a:gd name="T47" fmla="*/ 111 h 227"/>
                <a:gd name="T48" fmla="*/ 61 w 247"/>
                <a:gd name="T49" fmla="*/ 112 h 227"/>
                <a:gd name="T50" fmla="*/ 85 w 247"/>
                <a:gd name="T51" fmla="*/ 124 h 227"/>
                <a:gd name="T52" fmla="*/ 85 w 247"/>
                <a:gd name="T53" fmla="*/ 142 h 227"/>
                <a:gd name="T54" fmla="*/ 53 w 247"/>
                <a:gd name="T55" fmla="*/ 165 h 227"/>
                <a:gd name="T56" fmla="*/ 13 w 247"/>
                <a:gd name="T57" fmla="*/ 169 h 227"/>
                <a:gd name="T58" fmla="*/ 13 w 247"/>
                <a:gd name="T59" fmla="*/ 214 h 227"/>
                <a:gd name="T60" fmla="*/ 58 w 247"/>
                <a:gd name="T61" fmla="*/ 214 h 227"/>
                <a:gd name="T62" fmla="*/ 66 w 247"/>
                <a:gd name="T63" fmla="*/ 182 h 227"/>
                <a:gd name="T64" fmla="*/ 93 w 247"/>
                <a:gd name="T65" fmla="*/ 155 h 227"/>
                <a:gd name="T66" fmla="*/ 110 w 247"/>
                <a:gd name="T67" fmla="*/ 164 h 227"/>
                <a:gd name="T68" fmla="*/ 112 w 247"/>
                <a:gd name="T69" fmla="*/ 179 h 227"/>
                <a:gd name="T70" fmla="*/ 105 w 247"/>
                <a:gd name="T71" fmla="*/ 184 h 227"/>
                <a:gd name="T72" fmla="*/ 105 w 247"/>
                <a:gd name="T73" fmla="*/ 214 h 227"/>
                <a:gd name="T74" fmla="*/ 134 w 247"/>
                <a:gd name="T75" fmla="*/ 214 h 227"/>
                <a:gd name="T76" fmla="*/ 134 w 247"/>
                <a:gd name="T77" fmla="*/ 184 h 227"/>
                <a:gd name="T78" fmla="*/ 121 w 247"/>
                <a:gd name="T79" fmla="*/ 178 h 227"/>
                <a:gd name="T80" fmla="*/ 120 w 247"/>
                <a:gd name="T81" fmla="*/ 164 h 227"/>
                <a:gd name="T82" fmla="*/ 138 w 247"/>
                <a:gd name="T83" fmla="*/ 155 h 227"/>
                <a:gd name="T84" fmla="*/ 140 w 247"/>
                <a:gd name="T85" fmla="*/ 153 h 227"/>
                <a:gd name="T86" fmla="*/ 180 w 247"/>
                <a:gd name="T87" fmla="*/ 180 h 227"/>
                <a:gd name="T88" fmla="*/ 189 w 247"/>
                <a:gd name="T89" fmla="*/ 206 h 227"/>
                <a:gd name="T90" fmla="*/ 235 w 247"/>
                <a:gd name="T91" fmla="*/ 206 h 227"/>
                <a:gd name="T92" fmla="*/ 235 w 247"/>
                <a:gd name="T93" fmla="*/ 161 h 227"/>
                <a:gd name="T94" fmla="*/ 189 w 247"/>
                <a:gd name="T95" fmla="*/ 16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7" h="227">
                  <a:moveTo>
                    <a:pt x="189" y="161"/>
                  </a:moveTo>
                  <a:cubicBezTo>
                    <a:pt x="189" y="161"/>
                    <a:pt x="189" y="161"/>
                    <a:pt x="189" y="161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9" y="131"/>
                    <a:pt x="147" y="122"/>
                    <a:pt x="142" y="114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9" y="114"/>
                    <a:pt x="171" y="113"/>
                    <a:pt x="179" y="105"/>
                  </a:cubicBezTo>
                  <a:cubicBezTo>
                    <a:pt x="188" y="96"/>
                    <a:pt x="188" y="81"/>
                    <a:pt x="179" y="72"/>
                  </a:cubicBezTo>
                  <a:cubicBezTo>
                    <a:pt x="170" y="63"/>
                    <a:pt x="155" y="63"/>
                    <a:pt x="146" y="72"/>
                  </a:cubicBezTo>
                  <a:cubicBezTo>
                    <a:pt x="138" y="80"/>
                    <a:pt x="137" y="92"/>
                    <a:pt x="143" y="101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1" y="103"/>
                    <a:pt x="125" y="101"/>
                    <a:pt x="119" y="100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8" y="63"/>
                    <a:pt x="121" y="61"/>
                    <a:pt x="124" y="58"/>
                  </a:cubicBezTo>
                  <a:cubicBezTo>
                    <a:pt x="136" y="46"/>
                    <a:pt x="136" y="25"/>
                    <a:pt x="124" y="13"/>
                  </a:cubicBezTo>
                  <a:cubicBezTo>
                    <a:pt x="111" y="0"/>
                    <a:pt x="91" y="0"/>
                    <a:pt x="78" y="13"/>
                  </a:cubicBezTo>
                  <a:cubicBezTo>
                    <a:pt x="66" y="25"/>
                    <a:pt x="66" y="46"/>
                    <a:pt x="78" y="58"/>
                  </a:cubicBezTo>
                  <a:cubicBezTo>
                    <a:pt x="84" y="63"/>
                    <a:pt x="90" y="67"/>
                    <a:pt x="97" y="67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1" y="104"/>
                    <a:pt x="97" y="106"/>
                    <a:pt x="93" y="110"/>
                  </a:cubicBezTo>
                  <a:cubicBezTo>
                    <a:pt x="91" y="111"/>
                    <a:pt x="90" y="113"/>
                    <a:pt x="89" y="11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0"/>
                    <a:pt x="64" y="96"/>
                    <a:pt x="62" y="94"/>
                  </a:cubicBezTo>
                  <a:cubicBezTo>
                    <a:pt x="57" y="89"/>
                    <a:pt x="49" y="89"/>
                    <a:pt x="44" y="94"/>
                  </a:cubicBezTo>
                  <a:cubicBezTo>
                    <a:pt x="40" y="98"/>
                    <a:pt x="40" y="106"/>
                    <a:pt x="44" y="111"/>
                  </a:cubicBezTo>
                  <a:cubicBezTo>
                    <a:pt x="49" y="116"/>
                    <a:pt x="56" y="116"/>
                    <a:pt x="61" y="112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3" y="130"/>
                    <a:pt x="83" y="136"/>
                    <a:pt x="85" y="142"/>
                  </a:cubicBezTo>
                  <a:cubicBezTo>
                    <a:pt x="53" y="165"/>
                    <a:pt x="53" y="165"/>
                    <a:pt x="53" y="165"/>
                  </a:cubicBezTo>
                  <a:cubicBezTo>
                    <a:pt x="41" y="156"/>
                    <a:pt x="24" y="158"/>
                    <a:pt x="13" y="169"/>
                  </a:cubicBezTo>
                  <a:cubicBezTo>
                    <a:pt x="0" y="181"/>
                    <a:pt x="0" y="202"/>
                    <a:pt x="13" y="214"/>
                  </a:cubicBezTo>
                  <a:cubicBezTo>
                    <a:pt x="25" y="227"/>
                    <a:pt x="46" y="227"/>
                    <a:pt x="58" y="214"/>
                  </a:cubicBezTo>
                  <a:cubicBezTo>
                    <a:pt x="67" y="205"/>
                    <a:pt x="70" y="193"/>
                    <a:pt x="66" y="182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8" y="160"/>
                    <a:pt x="104" y="163"/>
                    <a:pt x="110" y="164"/>
                  </a:cubicBezTo>
                  <a:cubicBezTo>
                    <a:pt x="112" y="179"/>
                    <a:pt x="112" y="179"/>
                    <a:pt x="112" y="179"/>
                  </a:cubicBezTo>
                  <a:cubicBezTo>
                    <a:pt x="109" y="180"/>
                    <a:pt x="107" y="182"/>
                    <a:pt x="105" y="184"/>
                  </a:cubicBezTo>
                  <a:cubicBezTo>
                    <a:pt x="96" y="192"/>
                    <a:pt x="96" y="205"/>
                    <a:pt x="105" y="214"/>
                  </a:cubicBezTo>
                  <a:cubicBezTo>
                    <a:pt x="113" y="222"/>
                    <a:pt x="126" y="222"/>
                    <a:pt x="134" y="214"/>
                  </a:cubicBezTo>
                  <a:cubicBezTo>
                    <a:pt x="143" y="205"/>
                    <a:pt x="143" y="192"/>
                    <a:pt x="134" y="184"/>
                  </a:cubicBezTo>
                  <a:cubicBezTo>
                    <a:pt x="131" y="180"/>
                    <a:pt x="126" y="178"/>
                    <a:pt x="121" y="178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7" y="163"/>
                    <a:pt x="133" y="160"/>
                    <a:pt x="138" y="155"/>
                  </a:cubicBezTo>
                  <a:cubicBezTo>
                    <a:pt x="139" y="154"/>
                    <a:pt x="139" y="154"/>
                    <a:pt x="140" y="153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79" y="189"/>
                    <a:pt x="182" y="199"/>
                    <a:pt x="189" y="206"/>
                  </a:cubicBezTo>
                  <a:cubicBezTo>
                    <a:pt x="202" y="218"/>
                    <a:pt x="222" y="218"/>
                    <a:pt x="235" y="206"/>
                  </a:cubicBezTo>
                  <a:cubicBezTo>
                    <a:pt x="247" y="193"/>
                    <a:pt x="247" y="173"/>
                    <a:pt x="235" y="161"/>
                  </a:cubicBezTo>
                  <a:cubicBezTo>
                    <a:pt x="222" y="148"/>
                    <a:pt x="202" y="148"/>
                    <a:pt x="189" y="1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29436" y="5668251"/>
            <a:ext cx="1299406" cy="1507311"/>
            <a:chOff x="5729436" y="5668251"/>
            <a:chExt cx="1299406" cy="1507311"/>
          </a:xfrm>
        </p:grpSpPr>
        <p:sp>
          <p:nvSpPr>
            <p:cNvPr id="75" name="Hexagon 74"/>
            <p:cNvSpPr/>
            <p:nvPr/>
          </p:nvSpPr>
          <p:spPr>
            <a:xfrm rot="16200000">
              <a:off x="5625483" y="5772204"/>
              <a:ext cx="1507311" cy="129940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126513" y="5958791"/>
              <a:ext cx="383742" cy="922050"/>
              <a:chOff x="7380288" y="2552700"/>
              <a:chExt cx="457200" cy="1098550"/>
            </a:xfrm>
            <a:solidFill>
              <a:schemeClr val="bg1"/>
            </a:solidFill>
          </p:grpSpPr>
          <p:sp>
            <p:nvSpPr>
              <p:cNvPr id="103" name="Freeform 75"/>
              <p:cNvSpPr>
                <a:spLocks noEditPoints="1"/>
              </p:cNvSpPr>
              <p:nvPr/>
            </p:nvSpPr>
            <p:spPr bwMode="auto">
              <a:xfrm>
                <a:off x="7380288" y="2790825"/>
                <a:ext cx="457200" cy="860425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14" y="29"/>
                  </a:cxn>
                  <a:cxn ang="0">
                    <a:pos x="25" y="29"/>
                  </a:cxn>
                  <a:cxn ang="0">
                    <a:pos x="25" y="243"/>
                  </a:cxn>
                  <a:cxn ang="0">
                    <a:pos x="79" y="297"/>
                  </a:cxn>
                  <a:cxn ang="0">
                    <a:pos x="133" y="243"/>
                  </a:cxn>
                  <a:cxn ang="0">
                    <a:pos x="133" y="29"/>
                  </a:cxn>
                  <a:cxn ang="0">
                    <a:pos x="143" y="29"/>
                  </a:cxn>
                  <a:cxn ang="0">
                    <a:pos x="158" y="14"/>
                  </a:cxn>
                  <a:cxn ang="0">
                    <a:pos x="143" y="0"/>
                  </a:cxn>
                  <a:cxn ang="0">
                    <a:pos x="102" y="29"/>
                  </a:cxn>
                  <a:cxn ang="0">
                    <a:pos x="102" y="165"/>
                  </a:cxn>
                  <a:cxn ang="0">
                    <a:pos x="56" y="165"/>
                  </a:cxn>
                  <a:cxn ang="0">
                    <a:pos x="56" y="29"/>
                  </a:cxn>
                  <a:cxn ang="0">
                    <a:pos x="102" y="29"/>
                  </a:cxn>
                  <a:cxn ang="0">
                    <a:pos x="102" y="29"/>
                  </a:cxn>
                  <a:cxn ang="0">
                    <a:pos x="102" y="29"/>
                  </a:cxn>
                </a:cxnLst>
                <a:rect l="0" t="0" r="r" b="b"/>
                <a:pathLst>
                  <a:path w="158" h="297">
                    <a:moveTo>
                      <a:pt x="14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43"/>
                      <a:pt x="25" y="243"/>
                      <a:pt x="25" y="243"/>
                    </a:cubicBezTo>
                    <a:cubicBezTo>
                      <a:pt x="25" y="273"/>
                      <a:pt x="49" y="297"/>
                      <a:pt x="79" y="297"/>
                    </a:cubicBezTo>
                    <a:cubicBezTo>
                      <a:pt x="108" y="297"/>
                      <a:pt x="133" y="273"/>
                      <a:pt x="133" y="243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52" y="29"/>
                      <a:pt x="158" y="23"/>
                      <a:pt x="158" y="14"/>
                    </a:cubicBezTo>
                    <a:cubicBezTo>
                      <a:pt x="158" y="6"/>
                      <a:pt x="152" y="0"/>
                      <a:pt x="143" y="0"/>
                    </a:cubicBezTo>
                    <a:close/>
                    <a:moveTo>
                      <a:pt x="102" y="29"/>
                    </a:moveTo>
                    <a:cubicBezTo>
                      <a:pt x="102" y="165"/>
                      <a:pt x="102" y="165"/>
                      <a:pt x="102" y="165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29"/>
                      <a:pt x="56" y="29"/>
                      <a:pt x="56" y="29"/>
                    </a:cubicBezTo>
                    <a:lnTo>
                      <a:pt x="102" y="29"/>
                    </a:lnTo>
                    <a:close/>
                    <a:moveTo>
                      <a:pt x="102" y="29"/>
                    </a:moveTo>
                    <a:cubicBezTo>
                      <a:pt x="102" y="29"/>
                      <a:pt x="102" y="29"/>
                      <a:pt x="102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104" name="Freeform 76"/>
              <p:cNvSpPr>
                <a:spLocks noEditPoints="1"/>
              </p:cNvSpPr>
              <p:nvPr/>
            </p:nvSpPr>
            <p:spPr bwMode="auto">
              <a:xfrm>
                <a:off x="7507288" y="2552700"/>
                <a:ext cx="101600" cy="98425"/>
              </a:xfrm>
              <a:custGeom>
                <a:avLst/>
                <a:gdLst/>
                <a:ahLst/>
                <a:cxnLst>
                  <a:cxn ang="0">
                    <a:pos x="35" y="17"/>
                  </a:cxn>
                  <a:cxn ang="0">
                    <a:pos x="18" y="34"/>
                  </a:cxn>
                  <a:cxn ang="0">
                    <a:pos x="0" y="17"/>
                  </a:cxn>
                  <a:cxn ang="0">
                    <a:pos x="18" y="0"/>
                  </a:cxn>
                  <a:cxn ang="0">
                    <a:pos x="35" y="17"/>
                  </a:cxn>
                  <a:cxn ang="0">
                    <a:pos x="35" y="17"/>
                  </a:cxn>
                  <a:cxn ang="0">
                    <a:pos x="35" y="17"/>
                  </a:cxn>
                </a:cxnLst>
                <a:rect l="0" t="0" r="r" b="b"/>
                <a:pathLst>
                  <a:path w="35" h="34">
                    <a:moveTo>
                      <a:pt x="35" y="17"/>
                    </a:moveTo>
                    <a:cubicBezTo>
                      <a:pt x="35" y="26"/>
                      <a:pt x="27" y="34"/>
                      <a:pt x="18" y="34"/>
                    </a:cubicBezTo>
                    <a:cubicBezTo>
                      <a:pt x="8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7" y="0"/>
                      <a:pt x="35" y="7"/>
                      <a:pt x="35" y="17"/>
                    </a:cubicBezTo>
                    <a:close/>
                    <a:moveTo>
                      <a:pt x="35" y="17"/>
                    </a:moveTo>
                    <a:cubicBezTo>
                      <a:pt x="35" y="17"/>
                      <a:pt x="35" y="17"/>
                      <a:pt x="35" y="1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105" name="Freeform 77"/>
              <p:cNvSpPr>
                <a:spLocks noEditPoints="1"/>
              </p:cNvSpPr>
              <p:nvPr/>
            </p:nvSpPr>
            <p:spPr bwMode="auto">
              <a:xfrm>
                <a:off x="7658100" y="2671763"/>
                <a:ext cx="57150" cy="5715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cubicBezTo>
                      <a:pt x="20" y="15"/>
                      <a:pt x="15" y="20"/>
                      <a:pt x="10" y="20"/>
                    </a:cubicBez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5" y="0"/>
                      <a:pt x="20" y="4"/>
                      <a:pt x="20" y="10"/>
                    </a:cubicBezTo>
                    <a:close/>
                    <a:moveTo>
                      <a:pt x="20" y="10"/>
                    </a:moveTo>
                    <a:cubicBezTo>
                      <a:pt x="20" y="10"/>
                      <a:pt x="20" y="10"/>
                      <a:pt x="20" y="1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106" name="Freeform 78"/>
              <p:cNvSpPr>
                <a:spLocks noEditPoints="1"/>
              </p:cNvSpPr>
              <p:nvPr/>
            </p:nvSpPr>
            <p:spPr bwMode="auto">
              <a:xfrm>
                <a:off x="7588250" y="3111500"/>
                <a:ext cx="57150" cy="58738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cubicBezTo>
                      <a:pt x="20" y="15"/>
                      <a:pt x="15" y="20"/>
                      <a:pt x="10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5" y="0"/>
                      <a:pt x="20" y="4"/>
                      <a:pt x="20" y="10"/>
                    </a:cubicBezTo>
                    <a:close/>
                    <a:moveTo>
                      <a:pt x="20" y="10"/>
                    </a:moveTo>
                    <a:cubicBezTo>
                      <a:pt x="20" y="10"/>
                      <a:pt x="20" y="10"/>
                      <a:pt x="20" y="1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107" name="Freeform 79"/>
              <p:cNvSpPr>
                <a:spLocks noEditPoints="1"/>
              </p:cNvSpPr>
              <p:nvPr/>
            </p:nvSpPr>
            <p:spPr bwMode="auto">
              <a:xfrm>
                <a:off x="7581900" y="2689225"/>
                <a:ext cx="34925" cy="34925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2" y="9"/>
                      <a:pt x="9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2" y="6"/>
                      <a:pt x="12" y="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sp>
            <p:nvSpPr>
              <p:cNvPr id="108" name="Freeform 80"/>
              <p:cNvSpPr>
                <a:spLocks noEditPoints="1"/>
              </p:cNvSpPr>
              <p:nvPr/>
            </p:nvSpPr>
            <p:spPr bwMode="auto">
              <a:xfrm>
                <a:off x="7564438" y="3201988"/>
                <a:ext cx="34925" cy="34925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2" y="10"/>
                      <a:pt x="9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2" y="6"/>
                      <a:pt x="12" y="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</p:grpSp>
      </p:grpSp>
      <p:sp>
        <p:nvSpPr>
          <p:cNvPr id="111" name="TextBox 110"/>
          <p:cNvSpPr txBox="1">
            <a:spLocks/>
          </p:cNvSpPr>
          <p:nvPr/>
        </p:nvSpPr>
        <p:spPr>
          <a:xfrm>
            <a:off x="12372065" y="7841067"/>
            <a:ext cx="3840480" cy="1290803"/>
          </a:xfrm>
          <a:prstGeom prst="rect">
            <a:avLst/>
          </a:prstGeom>
          <a:noFill/>
        </p:spPr>
        <p:txBody>
          <a:bodyPr wrap="square" tIns="45720" rtlCol="0" anchor="t" anchorCtr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cs-CZ" sz="2400" dirty="0"/>
              <a:t>Vždy se ptejte, jestli je v ZD uvedeno skutečně vše, co k nakupovanému systému patří</a:t>
            </a:r>
            <a:endParaRPr lang="en-US" sz="2400" dirty="0"/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2435762" y="2766086"/>
            <a:ext cx="3840480" cy="2180277"/>
          </a:xfrm>
          <a:prstGeom prst="rect">
            <a:avLst/>
          </a:prstGeom>
          <a:noFill/>
        </p:spPr>
        <p:txBody>
          <a:bodyPr wrap="square" tIns="45720" rtlCol="0" anchor="t" anchorCtr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3600" b="1" dirty="0"/>
              <a:t>Proveďte průzkum trhu</a:t>
            </a:r>
            <a:endParaRPr lang="en-US" sz="36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400" dirty="0"/>
              <a:t>Existuje konkurence? Co nabízí? Pád patentu?</a:t>
            </a:r>
            <a:endParaRPr lang="en-US" sz="2400" dirty="0"/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3383301" y="2766086"/>
            <a:ext cx="3840480" cy="2528064"/>
          </a:xfrm>
          <a:prstGeom prst="rect">
            <a:avLst/>
          </a:prstGeom>
          <a:noFill/>
        </p:spPr>
        <p:txBody>
          <a:bodyPr wrap="square" tIns="45720" rtlCol="0" anchor="t" anchorCtr="0">
            <a:spAutoFit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cs-CZ" sz="3200" b="1" dirty="0"/>
              <a:t>Udělejte si analýzu dopadu do rozpočtu</a:t>
            </a:r>
          </a:p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cs-CZ" sz="2400" dirty="0"/>
              <a:t>Krátkodobou i dlouhodobou</a:t>
            </a:r>
          </a:p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cs-CZ" sz="2400" dirty="0"/>
              <a:t>Jaký je poměr nákladů na jednotlivé položky?</a:t>
            </a:r>
            <a:endParaRPr lang="en-US" sz="2400" dirty="0"/>
          </a:p>
        </p:txBody>
      </p:sp>
      <p:sp>
        <p:nvSpPr>
          <p:cNvPr id="114" name="TextBox 113"/>
          <p:cNvSpPr txBox="1">
            <a:spLocks/>
          </p:cNvSpPr>
          <p:nvPr/>
        </p:nvSpPr>
        <p:spPr>
          <a:xfrm>
            <a:off x="2669775" y="7800988"/>
            <a:ext cx="3840480" cy="884538"/>
          </a:xfrm>
          <a:prstGeom prst="rect">
            <a:avLst/>
          </a:prstGeom>
          <a:noFill/>
        </p:spPr>
        <p:txBody>
          <a:bodyPr wrap="square" tIns="45720" rtlCol="0" anchor="t" anchorCtr="0">
            <a:spAutoFit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cs-CZ" sz="2400" dirty="0"/>
              <a:t>Jedná se o léčbu chronického onemocnění?</a:t>
            </a:r>
            <a:endParaRPr lang="en-US" sz="2400" dirty="0"/>
          </a:p>
        </p:txBody>
      </p:sp>
      <p:sp>
        <p:nvSpPr>
          <p:cNvPr id="115" name="TextBox 114"/>
          <p:cNvSpPr txBox="1">
            <a:spLocks/>
          </p:cNvSpPr>
          <p:nvPr/>
        </p:nvSpPr>
        <p:spPr>
          <a:xfrm>
            <a:off x="1799032" y="4746087"/>
            <a:ext cx="3840480" cy="1161215"/>
          </a:xfrm>
          <a:prstGeom prst="rect">
            <a:avLst/>
          </a:prstGeom>
          <a:noFill/>
        </p:spPr>
        <p:txBody>
          <a:bodyPr wrap="square" tIns="45720" rtlCol="0" anchor="t" anchorCtr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3200" b="1" dirty="0"/>
              <a:t>Plánujte</a:t>
            </a:r>
            <a:r>
              <a:rPr lang="cs-CZ" sz="2400" b="1" dirty="0"/>
              <a:t> </a:t>
            </a:r>
            <a:endParaRPr lang="en-US" sz="20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400" dirty="0"/>
              <a:t>Zakázky</a:t>
            </a:r>
            <a:r>
              <a:rPr lang="cs-CZ" sz="2800" dirty="0"/>
              <a:t> </a:t>
            </a:r>
            <a:endParaRPr lang="en-US" sz="2800" dirty="0"/>
          </a:p>
        </p:txBody>
      </p:sp>
      <p:pic>
        <p:nvPicPr>
          <p:cNvPr id="55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30536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8244" y="2011526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/>
                </a:solidFill>
                <a:ea typeface="Roboto Condensed" panose="02000000000000000000" pitchFamily="2" charset="0"/>
              </a:rPr>
              <a:t>Děkuji Vám za pozornost </a:t>
            </a:r>
            <a:br>
              <a:rPr lang="cs-CZ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br>
              <a:rPr lang="cs-CZ" dirty="0">
                <a:solidFill>
                  <a:schemeClr val="accent1"/>
                </a:solidFill>
                <a:ea typeface="Roboto Condensed" panose="02000000000000000000" pitchFamily="2" charset="0"/>
              </a:rPr>
            </a:br>
            <a:r>
              <a:rPr lang="cs-CZ" dirty="0">
                <a:solidFill>
                  <a:schemeClr val="accent1"/>
                </a:solidFill>
                <a:ea typeface="Roboto Condensed" panose="02000000000000000000" pitchFamily="2" charset="0"/>
              </a:rPr>
              <a:t>a ať Vám dary přináší jen užitek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39434" y="7178443"/>
            <a:ext cx="2342317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2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www.fnol.cz</a:t>
              </a:r>
              <a:endParaRPr lang="en-US" sz="2100" dirty="0"/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797"/>
            <a:ext cx="3108709" cy="518893"/>
            <a:chOff x="9341751" y="5081801"/>
            <a:chExt cx="3108709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30" y="5136893"/>
              <a:ext cx="2300630" cy="412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(+420) 588 443 891</a:t>
              </a:r>
              <a:endParaRPr lang="en-US" sz="2100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7" y="6174107"/>
            <a:ext cx="4172605" cy="432401"/>
            <a:chOff x="9340099" y="6174122"/>
            <a:chExt cx="4172606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3354509" cy="412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katerina.ondrackova@fnol.cz</a:t>
              </a:r>
              <a:endParaRPr lang="en-US" sz="21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2" y="9166817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292</Words>
  <Application>Microsoft Office PowerPoint</Application>
  <PresentationFormat>Vlastní</PresentationFormat>
  <Paragraphs>65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Medical</vt:lpstr>
      <vt:lpstr>Prezentace aplikace PowerPoint</vt:lpstr>
      <vt:lpstr>Prezentace aplikace PowerPoint</vt:lpstr>
      <vt:lpstr>Prezentace aplikace PowerPoint</vt:lpstr>
      <vt:lpstr>Příklady uzavřeného systému:</vt:lpstr>
      <vt:lpstr>Prezentace aplikace PowerPoint</vt:lpstr>
      <vt:lpstr>Pokud nesloučíte všechny nakupované položky uzavřeného systému do 1 výběrového řízení -˃ nenakoupíte hospodárně, efektivně a s právně</vt:lpstr>
      <vt:lpstr>Žádejte zdůvodnění proč je něco zdarma</vt:lpstr>
      <vt:lpstr>Děkuji Vám za pozornost   a ať Vám dary přináší jen užitek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Janeček Dalibor, Bc.</cp:lastModifiedBy>
  <cp:revision>1030</cp:revision>
  <cp:lastPrinted>2023-09-15T11:11:44Z</cp:lastPrinted>
  <dcterms:created xsi:type="dcterms:W3CDTF">2015-11-01T18:08:10Z</dcterms:created>
  <dcterms:modified xsi:type="dcterms:W3CDTF">2023-09-18T08:43:41Z</dcterms:modified>
</cp:coreProperties>
</file>